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7" r:id="rId3"/>
    <p:sldId id="276" r:id="rId4"/>
    <p:sldId id="277" r:id="rId5"/>
    <p:sldId id="278" r:id="rId6"/>
    <p:sldId id="279" r:id="rId7"/>
    <p:sldId id="280" r:id="rId8"/>
    <p:sldId id="281" r:id="rId9"/>
    <p:sldId id="282" r:id="rId10"/>
    <p:sldId id="283" r:id="rId11"/>
    <p:sldId id="284" r:id="rId12"/>
    <p:sldId id="285" r:id="rId13"/>
    <p:sldId id="261" r:id="rId14"/>
    <p:sldId id="286" r:id="rId15"/>
    <p:sldId id="333" r:id="rId16"/>
    <p:sldId id="334" r:id="rId17"/>
    <p:sldId id="340" r:id="rId18"/>
    <p:sldId id="335" r:id="rId19"/>
    <p:sldId id="341" r:id="rId20"/>
    <p:sldId id="342" r:id="rId21"/>
    <p:sldId id="344" r:id="rId22"/>
    <p:sldId id="339" r:id="rId23"/>
    <p:sldId id="345" r:id="rId24"/>
    <p:sldId id="346"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BD8BB2-82A7-4CAF-975E-C401C78F56E6}"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n-US"/>
        </a:p>
      </dgm:t>
    </dgm:pt>
    <dgm:pt modelId="{1E2B34A0-AD03-4157-A480-F5F0A05977E4}">
      <dgm:prSet/>
      <dgm:spPr/>
      <dgm:t>
        <a:bodyPr/>
        <a:lstStyle/>
        <a:p>
          <a:r>
            <a:rPr lang="en-GB"/>
            <a:t>Parliamentary Sovereignty (Lecture 3)</a:t>
          </a:r>
          <a:endParaRPr lang="en-US"/>
        </a:p>
      </dgm:t>
    </dgm:pt>
    <dgm:pt modelId="{1A648ECA-B309-4CA7-B0DF-183037EE48B8}" type="parTrans" cxnId="{C400109C-8084-4431-93A0-39FA5460C89C}">
      <dgm:prSet/>
      <dgm:spPr/>
      <dgm:t>
        <a:bodyPr/>
        <a:lstStyle/>
        <a:p>
          <a:endParaRPr lang="en-US"/>
        </a:p>
      </dgm:t>
    </dgm:pt>
    <dgm:pt modelId="{7947A3DB-430E-4922-87E3-1EA1FDCDA1BB}" type="sibTrans" cxnId="{C400109C-8084-4431-93A0-39FA5460C89C}">
      <dgm:prSet/>
      <dgm:spPr/>
      <dgm:t>
        <a:bodyPr/>
        <a:lstStyle/>
        <a:p>
          <a:endParaRPr lang="en-US"/>
        </a:p>
      </dgm:t>
    </dgm:pt>
    <dgm:pt modelId="{A3BF1F3D-F238-4ABB-A6DB-D6364731B833}">
      <dgm:prSet/>
      <dgm:spPr/>
      <dgm:t>
        <a:bodyPr/>
        <a:lstStyle/>
        <a:p>
          <a:r>
            <a:rPr lang="en-GB"/>
            <a:t>‘The first is the principle of Parliamentary sovereignty: that laws enacted by the Crown in Parliament are the supreme form of law in our legal system, with which everyone, including the Government, must comply.’ - Cherry and others (Respondents) v Advocate General for Scotland (Appellant) (Scotland) [2019] UKSC 41 [41]</a:t>
          </a:r>
          <a:endParaRPr lang="en-US"/>
        </a:p>
      </dgm:t>
    </dgm:pt>
    <dgm:pt modelId="{21EAE0D8-E384-4306-90BC-3C28D903D191}" type="parTrans" cxnId="{47283242-DDE7-49F4-8A7D-FE90F631FE74}">
      <dgm:prSet/>
      <dgm:spPr/>
      <dgm:t>
        <a:bodyPr/>
        <a:lstStyle/>
        <a:p>
          <a:endParaRPr lang="en-US"/>
        </a:p>
      </dgm:t>
    </dgm:pt>
    <dgm:pt modelId="{05A80BE8-9502-484B-BBAA-D7F512B9D959}" type="sibTrans" cxnId="{47283242-DDE7-49F4-8A7D-FE90F631FE74}">
      <dgm:prSet/>
      <dgm:spPr/>
      <dgm:t>
        <a:bodyPr/>
        <a:lstStyle/>
        <a:p>
          <a:endParaRPr lang="en-US"/>
        </a:p>
      </dgm:t>
    </dgm:pt>
    <dgm:pt modelId="{41EEACFA-B985-4AFA-82AB-E597FF15C995}">
      <dgm:prSet/>
      <dgm:spPr/>
      <dgm:t>
        <a:bodyPr/>
        <a:lstStyle/>
        <a:p>
          <a:r>
            <a:rPr lang="en-GB"/>
            <a:t>Rule of Law (Lecture 4)</a:t>
          </a:r>
          <a:endParaRPr lang="en-US"/>
        </a:p>
      </dgm:t>
    </dgm:pt>
    <dgm:pt modelId="{B6B154CD-2D62-4BD8-B806-99CDCDC3AFAB}" type="parTrans" cxnId="{1015D9E6-00D4-474C-831D-80D287A01556}">
      <dgm:prSet/>
      <dgm:spPr/>
      <dgm:t>
        <a:bodyPr/>
        <a:lstStyle/>
        <a:p>
          <a:endParaRPr lang="en-US"/>
        </a:p>
      </dgm:t>
    </dgm:pt>
    <dgm:pt modelId="{7A7DB45C-77A9-4AE5-926D-0973E0DAE38D}" type="sibTrans" cxnId="{1015D9E6-00D4-474C-831D-80D287A01556}">
      <dgm:prSet/>
      <dgm:spPr/>
      <dgm:t>
        <a:bodyPr/>
        <a:lstStyle/>
        <a:p>
          <a:endParaRPr lang="en-US"/>
        </a:p>
      </dgm:t>
    </dgm:pt>
    <dgm:pt modelId="{EBA54AA8-4064-468B-A3B4-2E815B6991A1}">
      <dgm:prSet/>
      <dgm:spPr/>
      <dgm:t>
        <a:bodyPr/>
        <a:lstStyle/>
        <a:p>
          <a:r>
            <a:rPr lang="en-US"/>
            <a:t>‘At the heart of the concept of the rule of law is the idea that society is governed by law.’ UNISON [68]</a:t>
          </a:r>
        </a:p>
      </dgm:t>
    </dgm:pt>
    <dgm:pt modelId="{D9027E0D-8BEA-4BC1-BF7F-73CF07D1F0A0}" type="parTrans" cxnId="{1051BDEE-1346-4A07-8683-1D5D396D121A}">
      <dgm:prSet/>
      <dgm:spPr/>
      <dgm:t>
        <a:bodyPr/>
        <a:lstStyle/>
        <a:p>
          <a:endParaRPr lang="en-US"/>
        </a:p>
      </dgm:t>
    </dgm:pt>
    <dgm:pt modelId="{4F2659EE-F8C3-429E-AE1F-9763522A27B6}" type="sibTrans" cxnId="{1051BDEE-1346-4A07-8683-1D5D396D121A}">
      <dgm:prSet/>
      <dgm:spPr/>
      <dgm:t>
        <a:bodyPr/>
        <a:lstStyle/>
        <a:p>
          <a:endParaRPr lang="en-US"/>
        </a:p>
      </dgm:t>
    </dgm:pt>
    <dgm:pt modelId="{C57A2B17-D317-4E5B-ABA6-B63E4734188A}">
      <dgm:prSet/>
      <dgm:spPr/>
      <dgm:t>
        <a:bodyPr/>
        <a:lstStyle/>
        <a:p>
          <a:r>
            <a:rPr lang="en-GB"/>
            <a:t>Separation of Powers </a:t>
          </a:r>
          <a:endParaRPr lang="en-US"/>
        </a:p>
      </dgm:t>
    </dgm:pt>
    <dgm:pt modelId="{0CC04BE5-CC2F-4D54-A580-D9AC9625CD56}" type="parTrans" cxnId="{D5F7B02F-20A7-4F46-ACCB-7BB5EA0C93F8}">
      <dgm:prSet/>
      <dgm:spPr/>
      <dgm:t>
        <a:bodyPr/>
        <a:lstStyle/>
        <a:p>
          <a:endParaRPr lang="en-US"/>
        </a:p>
      </dgm:t>
    </dgm:pt>
    <dgm:pt modelId="{FA54E53A-069F-46B5-B088-D5C4759A72EF}" type="sibTrans" cxnId="{D5F7B02F-20A7-4F46-ACCB-7BB5EA0C93F8}">
      <dgm:prSet/>
      <dgm:spPr/>
      <dgm:t>
        <a:bodyPr/>
        <a:lstStyle/>
        <a:p>
          <a:endParaRPr lang="en-US"/>
        </a:p>
      </dgm:t>
    </dgm:pt>
    <dgm:pt modelId="{DDCAB91C-1FD0-4B8A-8B13-8FA679360B2A}">
      <dgm:prSet/>
      <dgm:spPr/>
      <dgm:t>
        <a:bodyPr/>
        <a:lstStyle/>
        <a:p>
          <a:r>
            <a:rPr lang="en-GB"/>
            <a:t>Today’s focus</a:t>
          </a:r>
          <a:endParaRPr lang="en-US"/>
        </a:p>
      </dgm:t>
    </dgm:pt>
    <dgm:pt modelId="{4D5DFC6A-920E-4796-AACB-4E367551EF92}" type="parTrans" cxnId="{3C0743F6-3021-40CD-B2A2-233734F90B6B}">
      <dgm:prSet/>
      <dgm:spPr/>
      <dgm:t>
        <a:bodyPr/>
        <a:lstStyle/>
        <a:p>
          <a:endParaRPr lang="en-US"/>
        </a:p>
      </dgm:t>
    </dgm:pt>
    <dgm:pt modelId="{2331E490-F88A-4E4F-A63F-4FDE0BB28269}" type="sibTrans" cxnId="{3C0743F6-3021-40CD-B2A2-233734F90B6B}">
      <dgm:prSet/>
      <dgm:spPr/>
      <dgm:t>
        <a:bodyPr/>
        <a:lstStyle/>
        <a:p>
          <a:endParaRPr lang="en-US"/>
        </a:p>
      </dgm:t>
    </dgm:pt>
    <dgm:pt modelId="{1716A65D-C8BA-4FF9-B554-8C09B7FC2D87}" type="pres">
      <dgm:prSet presAssocID="{ABBD8BB2-82A7-4CAF-975E-C401C78F56E6}" presName="linear" presStyleCnt="0">
        <dgm:presLayoutVars>
          <dgm:dir/>
          <dgm:animLvl val="lvl"/>
          <dgm:resizeHandles val="exact"/>
        </dgm:presLayoutVars>
      </dgm:prSet>
      <dgm:spPr/>
    </dgm:pt>
    <dgm:pt modelId="{1E8DDBB9-9814-4C53-8284-32EAECBC60A3}" type="pres">
      <dgm:prSet presAssocID="{1E2B34A0-AD03-4157-A480-F5F0A05977E4}" presName="parentLin" presStyleCnt="0"/>
      <dgm:spPr/>
    </dgm:pt>
    <dgm:pt modelId="{16B1F485-1F32-4960-93A3-C169001EDB9C}" type="pres">
      <dgm:prSet presAssocID="{1E2B34A0-AD03-4157-A480-F5F0A05977E4}" presName="parentLeftMargin" presStyleLbl="node1" presStyleIdx="0" presStyleCnt="3"/>
      <dgm:spPr/>
    </dgm:pt>
    <dgm:pt modelId="{50B62747-DA27-4ECD-BA07-110511549A9D}" type="pres">
      <dgm:prSet presAssocID="{1E2B34A0-AD03-4157-A480-F5F0A05977E4}" presName="parentText" presStyleLbl="node1" presStyleIdx="0" presStyleCnt="3">
        <dgm:presLayoutVars>
          <dgm:chMax val="0"/>
          <dgm:bulletEnabled val="1"/>
        </dgm:presLayoutVars>
      </dgm:prSet>
      <dgm:spPr/>
    </dgm:pt>
    <dgm:pt modelId="{D101F7C8-668B-4BE3-8A7E-5E34647349B2}" type="pres">
      <dgm:prSet presAssocID="{1E2B34A0-AD03-4157-A480-F5F0A05977E4}" presName="negativeSpace" presStyleCnt="0"/>
      <dgm:spPr/>
    </dgm:pt>
    <dgm:pt modelId="{FB50B5EB-ABEF-469F-B618-774A6CD97EDA}" type="pres">
      <dgm:prSet presAssocID="{1E2B34A0-AD03-4157-A480-F5F0A05977E4}" presName="childText" presStyleLbl="conFgAcc1" presStyleIdx="0" presStyleCnt="3">
        <dgm:presLayoutVars>
          <dgm:bulletEnabled val="1"/>
        </dgm:presLayoutVars>
      </dgm:prSet>
      <dgm:spPr/>
    </dgm:pt>
    <dgm:pt modelId="{431CD4C9-3F20-4126-B9B3-07EB004F132E}" type="pres">
      <dgm:prSet presAssocID="{7947A3DB-430E-4922-87E3-1EA1FDCDA1BB}" presName="spaceBetweenRectangles" presStyleCnt="0"/>
      <dgm:spPr/>
    </dgm:pt>
    <dgm:pt modelId="{759713A2-0190-4B5D-A80D-F2471845A6EE}" type="pres">
      <dgm:prSet presAssocID="{41EEACFA-B985-4AFA-82AB-E597FF15C995}" presName="parentLin" presStyleCnt="0"/>
      <dgm:spPr/>
    </dgm:pt>
    <dgm:pt modelId="{C8A2ED2D-9492-4D88-ACB2-A8A0FDF8CC27}" type="pres">
      <dgm:prSet presAssocID="{41EEACFA-B985-4AFA-82AB-E597FF15C995}" presName="parentLeftMargin" presStyleLbl="node1" presStyleIdx="0" presStyleCnt="3"/>
      <dgm:spPr/>
    </dgm:pt>
    <dgm:pt modelId="{46204D3C-7371-45C0-AC34-FE411DDC8A78}" type="pres">
      <dgm:prSet presAssocID="{41EEACFA-B985-4AFA-82AB-E597FF15C995}" presName="parentText" presStyleLbl="node1" presStyleIdx="1" presStyleCnt="3">
        <dgm:presLayoutVars>
          <dgm:chMax val="0"/>
          <dgm:bulletEnabled val="1"/>
        </dgm:presLayoutVars>
      </dgm:prSet>
      <dgm:spPr/>
    </dgm:pt>
    <dgm:pt modelId="{A070F0BE-2896-439E-B6B7-B78E4C56905F}" type="pres">
      <dgm:prSet presAssocID="{41EEACFA-B985-4AFA-82AB-E597FF15C995}" presName="negativeSpace" presStyleCnt="0"/>
      <dgm:spPr/>
    </dgm:pt>
    <dgm:pt modelId="{08F753FF-35A3-4C06-8FB6-F6879A410DDC}" type="pres">
      <dgm:prSet presAssocID="{41EEACFA-B985-4AFA-82AB-E597FF15C995}" presName="childText" presStyleLbl="conFgAcc1" presStyleIdx="1" presStyleCnt="3">
        <dgm:presLayoutVars>
          <dgm:bulletEnabled val="1"/>
        </dgm:presLayoutVars>
      </dgm:prSet>
      <dgm:spPr/>
    </dgm:pt>
    <dgm:pt modelId="{59BC8010-E6E0-4A29-A9CD-2845E1F8586F}" type="pres">
      <dgm:prSet presAssocID="{7A7DB45C-77A9-4AE5-926D-0973E0DAE38D}" presName="spaceBetweenRectangles" presStyleCnt="0"/>
      <dgm:spPr/>
    </dgm:pt>
    <dgm:pt modelId="{A0F9961C-B3F2-4897-B6CD-C0367096BCB5}" type="pres">
      <dgm:prSet presAssocID="{C57A2B17-D317-4E5B-ABA6-B63E4734188A}" presName="parentLin" presStyleCnt="0"/>
      <dgm:spPr/>
    </dgm:pt>
    <dgm:pt modelId="{C70B24BE-49BC-4533-B68E-3CF8F496F29F}" type="pres">
      <dgm:prSet presAssocID="{C57A2B17-D317-4E5B-ABA6-B63E4734188A}" presName="parentLeftMargin" presStyleLbl="node1" presStyleIdx="1" presStyleCnt="3"/>
      <dgm:spPr/>
    </dgm:pt>
    <dgm:pt modelId="{C13A52F3-A567-43AD-99E0-6AE2A1F9ECDA}" type="pres">
      <dgm:prSet presAssocID="{C57A2B17-D317-4E5B-ABA6-B63E4734188A}" presName="parentText" presStyleLbl="node1" presStyleIdx="2" presStyleCnt="3">
        <dgm:presLayoutVars>
          <dgm:chMax val="0"/>
          <dgm:bulletEnabled val="1"/>
        </dgm:presLayoutVars>
      </dgm:prSet>
      <dgm:spPr/>
    </dgm:pt>
    <dgm:pt modelId="{4203B219-99AD-46D9-85E7-7EA72F52B77E}" type="pres">
      <dgm:prSet presAssocID="{C57A2B17-D317-4E5B-ABA6-B63E4734188A}" presName="negativeSpace" presStyleCnt="0"/>
      <dgm:spPr/>
    </dgm:pt>
    <dgm:pt modelId="{CAE79D65-C2DE-4A93-A70A-76B448C0FBA2}" type="pres">
      <dgm:prSet presAssocID="{C57A2B17-D317-4E5B-ABA6-B63E4734188A}" presName="childText" presStyleLbl="conFgAcc1" presStyleIdx="2" presStyleCnt="3">
        <dgm:presLayoutVars>
          <dgm:bulletEnabled val="1"/>
        </dgm:presLayoutVars>
      </dgm:prSet>
      <dgm:spPr/>
    </dgm:pt>
  </dgm:ptLst>
  <dgm:cxnLst>
    <dgm:cxn modelId="{D5F7B02F-20A7-4F46-ACCB-7BB5EA0C93F8}" srcId="{ABBD8BB2-82A7-4CAF-975E-C401C78F56E6}" destId="{C57A2B17-D317-4E5B-ABA6-B63E4734188A}" srcOrd="2" destOrd="0" parTransId="{0CC04BE5-CC2F-4D54-A580-D9AC9625CD56}" sibTransId="{FA54E53A-069F-46B5-B088-D5C4759A72EF}"/>
    <dgm:cxn modelId="{CC79EA35-F81B-4D5C-9FDD-8FFB4989ECC0}" type="presOf" srcId="{1E2B34A0-AD03-4157-A480-F5F0A05977E4}" destId="{16B1F485-1F32-4960-93A3-C169001EDB9C}" srcOrd="0" destOrd="0" presId="urn:microsoft.com/office/officeart/2005/8/layout/list1"/>
    <dgm:cxn modelId="{6266BC5B-3C19-4B34-99AF-5AE62F29C538}" type="presOf" srcId="{41EEACFA-B985-4AFA-82AB-E597FF15C995}" destId="{C8A2ED2D-9492-4D88-ACB2-A8A0FDF8CC27}" srcOrd="0" destOrd="0" presId="urn:microsoft.com/office/officeart/2005/8/layout/list1"/>
    <dgm:cxn modelId="{47283242-DDE7-49F4-8A7D-FE90F631FE74}" srcId="{1E2B34A0-AD03-4157-A480-F5F0A05977E4}" destId="{A3BF1F3D-F238-4ABB-A6DB-D6364731B833}" srcOrd="0" destOrd="0" parTransId="{21EAE0D8-E384-4306-90BC-3C28D903D191}" sibTransId="{05A80BE8-9502-484B-BBAA-D7F512B9D959}"/>
    <dgm:cxn modelId="{D9036D46-93D2-46EB-99CD-8DAA62398DD1}" type="presOf" srcId="{C57A2B17-D317-4E5B-ABA6-B63E4734188A}" destId="{C70B24BE-49BC-4533-B68E-3CF8F496F29F}" srcOrd="0" destOrd="0" presId="urn:microsoft.com/office/officeart/2005/8/layout/list1"/>
    <dgm:cxn modelId="{3BBD1373-D3DD-4148-A7F3-E5620C6DE9FC}" type="presOf" srcId="{41EEACFA-B985-4AFA-82AB-E597FF15C995}" destId="{46204D3C-7371-45C0-AC34-FE411DDC8A78}" srcOrd="1" destOrd="0" presId="urn:microsoft.com/office/officeart/2005/8/layout/list1"/>
    <dgm:cxn modelId="{2646CB55-945D-4601-8A04-160B5FD5FD1D}" type="presOf" srcId="{C57A2B17-D317-4E5B-ABA6-B63E4734188A}" destId="{C13A52F3-A567-43AD-99E0-6AE2A1F9ECDA}" srcOrd="1" destOrd="0" presId="urn:microsoft.com/office/officeart/2005/8/layout/list1"/>
    <dgm:cxn modelId="{69CA9E89-0F17-4C31-837A-6C3E67DE4471}" type="presOf" srcId="{A3BF1F3D-F238-4ABB-A6DB-D6364731B833}" destId="{FB50B5EB-ABEF-469F-B618-774A6CD97EDA}" srcOrd="0" destOrd="0" presId="urn:microsoft.com/office/officeart/2005/8/layout/list1"/>
    <dgm:cxn modelId="{C400109C-8084-4431-93A0-39FA5460C89C}" srcId="{ABBD8BB2-82A7-4CAF-975E-C401C78F56E6}" destId="{1E2B34A0-AD03-4157-A480-F5F0A05977E4}" srcOrd="0" destOrd="0" parTransId="{1A648ECA-B309-4CA7-B0DF-183037EE48B8}" sibTransId="{7947A3DB-430E-4922-87E3-1EA1FDCDA1BB}"/>
    <dgm:cxn modelId="{332C199D-D03E-4D3C-9780-0678490CC912}" type="presOf" srcId="{1E2B34A0-AD03-4157-A480-F5F0A05977E4}" destId="{50B62747-DA27-4ECD-BA07-110511549A9D}" srcOrd="1" destOrd="0" presId="urn:microsoft.com/office/officeart/2005/8/layout/list1"/>
    <dgm:cxn modelId="{1EAE1EA0-2096-401C-8D72-122117E74499}" type="presOf" srcId="{DDCAB91C-1FD0-4B8A-8B13-8FA679360B2A}" destId="{CAE79D65-C2DE-4A93-A70A-76B448C0FBA2}" srcOrd="0" destOrd="0" presId="urn:microsoft.com/office/officeart/2005/8/layout/list1"/>
    <dgm:cxn modelId="{FD309ECB-8F5E-42A8-B707-389C7B7275FA}" type="presOf" srcId="{ABBD8BB2-82A7-4CAF-975E-C401C78F56E6}" destId="{1716A65D-C8BA-4FF9-B554-8C09B7FC2D87}" srcOrd="0" destOrd="0" presId="urn:microsoft.com/office/officeart/2005/8/layout/list1"/>
    <dgm:cxn modelId="{1015D9E6-00D4-474C-831D-80D287A01556}" srcId="{ABBD8BB2-82A7-4CAF-975E-C401C78F56E6}" destId="{41EEACFA-B985-4AFA-82AB-E597FF15C995}" srcOrd="1" destOrd="0" parTransId="{B6B154CD-2D62-4BD8-B806-99CDCDC3AFAB}" sibTransId="{7A7DB45C-77A9-4AE5-926D-0973E0DAE38D}"/>
    <dgm:cxn modelId="{1051BDEE-1346-4A07-8683-1D5D396D121A}" srcId="{41EEACFA-B985-4AFA-82AB-E597FF15C995}" destId="{EBA54AA8-4064-468B-A3B4-2E815B6991A1}" srcOrd="0" destOrd="0" parTransId="{D9027E0D-8BEA-4BC1-BF7F-73CF07D1F0A0}" sibTransId="{4F2659EE-F8C3-429E-AE1F-9763522A27B6}"/>
    <dgm:cxn modelId="{93D783F5-8654-49CA-B995-73F4643EE2FC}" type="presOf" srcId="{EBA54AA8-4064-468B-A3B4-2E815B6991A1}" destId="{08F753FF-35A3-4C06-8FB6-F6879A410DDC}" srcOrd="0" destOrd="0" presId="urn:microsoft.com/office/officeart/2005/8/layout/list1"/>
    <dgm:cxn modelId="{3C0743F6-3021-40CD-B2A2-233734F90B6B}" srcId="{C57A2B17-D317-4E5B-ABA6-B63E4734188A}" destId="{DDCAB91C-1FD0-4B8A-8B13-8FA679360B2A}" srcOrd="0" destOrd="0" parTransId="{4D5DFC6A-920E-4796-AACB-4E367551EF92}" sibTransId="{2331E490-F88A-4E4F-A63F-4FDE0BB28269}"/>
    <dgm:cxn modelId="{9FA7F702-0ACF-47B6-B02B-9AC8A9C8326E}" type="presParOf" srcId="{1716A65D-C8BA-4FF9-B554-8C09B7FC2D87}" destId="{1E8DDBB9-9814-4C53-8284-32EAECBC60A3}" srcOrd="0" destOrd="0" presId="urn:microsoft.com/office/officeart/2005/8/layout/list1"/>
    <dgm:cxn modelId="{60CB2178-A5EA-455E-893C-A919D14C18FC}" type="presParOf" srcId="{1E8DDBB9-9814-4C53-8284-32EAECBC60A3}" destId="{16B1F485-1F32-4960-93A3-C169001EDB9C}" srcOrd="0" destOrd="0" presId="urn:microsoft.com/office/officeart/2005/8/layout/list1"/>
    <dgm:cxn modelId="{F549BD7C-727E-4B1E-B7A3-D6194FAD0AE4}" type="presParOf" srcId="{1E8DDBB9-9814-4C53-8284-32EAECBC60A3}" destId="{50B62747-DA27-4ECD-BA07-110511549A9D}" srcOrd="1" destOrd="0" presId="urn:microsoft.com/office/officeart/2005/8/layout/list1"/>
    <dgm:cxn modelId="{D735B18A-A278-4266-977B-6F586591A6C7}" type="presParOf" srcId="{1716A65D-C8BA-4FF9-B554-8C09B7FC2D87}" destId="{D101F7C8-668B-4BE3-8A7E-5E34647349B2}" srcOrd="1" destOrd="0" presId="urn:microsoft.com/office/officeart/2005/8/layout/list1"/>
    <dgm:cxn modelId="{4B39A0A0-FD6B-44D2-A89B-A21E9939369A}" type="presParOf" srcId="{1716A65D-C8BA-4FF9-B554-8C09B7FC2D87}" destId="{FB50B5EB-ABEF-469F-B618-774A6CD97EDA}" srcOrd="2" destOrd="0" presId="urn:microsoft.com/office/officeart/2005/8/layout/list1"/>
    <dgm:cxn modelId="{06B570D1-8432-491E-9428-C5ED8EC62513}" type="presParOf" srcId="{1716A65D-C8BA-4FF9-B554-8C09B7FC2D87}" destId="{431CD4C9-3F20-4126-B9B3-07EB004F132E}" srcOrd="3" destOrd="0" presId="urn:microsoft.com/office/officeart/2005/8/layout/list1"/>
    <dgm:cxn modelId="{FDBF1857-AD8A-4CC7-9186-02EDB1054B54}" type="presParOf" srcId="{1716A65D-C8BA-4FF9-B554-8C09B7FC2D87}" destId="{759713A2-0190-4B5D-A80D-F2471845A6EE}" srcOrd="4" destOrd="0" presId="urn:microsoft.com/office/officeart/2005/8/layout/list1"/>
    <dgm:cxn modelId="{0DCE0B70-7F55-434A-92B0-C74C3F8350E9}" type="presParOf" srcId="{759713A2-0190-4B5D-A80D-F2471845A6EE}" destId="{C8A2ED2D-9492-4D88-ACB2-A8A0FDF8CC27}" srcOrd="0" destOrd="0" presId="urn:microsoft.com/office/officeart/2005/8/layout/list1"/>
    <dgm:cxn modelId="{B5A8E8F6-723B-48E3-8858-F0A357099C4C}" type="presParOf" srcId="{759713A2-0190-4B5D-A80D-F2471845A6EE}" destId="{46204D3C-7371-45C0-AC34-FE411DDC8A78}" srcOrd="1" destOrd="0" presId="urn:microsoft.com/office/officeart/2005/8/layout/list1"/>
    <dgm:cxn modelId="{50C4901F-4AAD-4EB4-B371-43E869EBD27F}" type="presParOf" srcId="{1716A65D-C8BA-4FF9-B554-8C09B7FC2D87}" destId="{A070F0BE-2896-439E-B6B7-B78E4C56905F}" srcOrd="5" destOrd="0" presId="urn:microsoft.com/office/officeart/2005/8/layout/list1"/>
    <dgm:cxn modelId="{338F3A7B-FDC2-43E9-BE32-957A30B77976}" type="presParOf" srcId="{1716A65D-C8BA-4FF9-B554-8C09B7FC2D87}" destId="{08F753FF-35A3-4C06-8FB6-F6879A410DDC}" srcOrd="6" destOrd="0" presId="urn:microsoft.com/office/officeart/2005/8/layout/list1"/>
    <dgm:cxn modelId="{95582200-6F06-4B69-9C0A-DADCF9FB2458}" type="presParOf" srcId="{1716A65D-C8BA-4FF9-B554-8C09B7FC2D87}" destId="{59BC8010-E6E0-4A29-A9CD-2845E1F8586F}" srcOrd="7" destOrd="0" presId="urn:microsoft.com/office/officeart/2005/8/layout/list1"/>
    <dgm:cxn modelId="{DEAD04EF-304D-4DD5-9F27-356D3892D619}" type="presParOf" srcId="{1716A65D-C8BA-4FF9-B554-8C09B7FC2D87}" destId="{A0F9961C-B3F2-4897-B6CD-C0367096BCB5}" srcOrd="8" destOrd="0" presId="urn:microsoft.com/office/officeart/2005/8/layout/list1"/>
    <dgm:cxn modelId="{2615352A-7A90-49D2-98F7-1DED0E4E41D3}" type="presParOf" srcId="{A0F9961C-B3F2-4897-B6CD-C0367096BCB5}" destId="{C70B24BE-49BC-4533-B68E-3CF8F496F29F}" srcOrd="0" destOrd="0" presId="urn:microsoft.com/office/officeart/2005/8/layout/list1"/>
    <dgm:cxn modelId="{9679209A-0FC8-464C-BFC8-9A68CBE9AA0D}" type="presParOf" srcId="{A0F9961C-B3F2-4897-B6CD-C0367096BCB5}" destId="{C13A52F3-A567-43AD-99E0-6AE2A1F9ECDA}" srcOrd="1" destOrd="0" presId="urn:microsoft.com/office/officeart/2005/8/layout/list1"/>
    <dgm:cxn modelId="{80D6047B-ED99-44FB-874C-ACAF4FC200D2}" type="presParOf" srcId="{1716A65D-C8BA-4FF9-B554-8C09B7FC2D87}" destId="{4203B219-99AD-46D9-85E7-7EA72F52B77E}" srcOrd="9" destOrd="0" presId="urn:microsoft.com/office/officeart/2005/8/layout/list1"/>
    <dgm:cxn modelId="{85438028-D044-42D5-BEA2-5AAD97D84C08}" type="presParOf" srcId="{1716A65D-C8BA-4FF9-B554-8C09B7FC2D87}" destId="{CAE79D65-C2DE-4A93-A70A-76B448C0FBA2}"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D8F814-31BD-4ED6-B529-049752F3777F}"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75CE4EE4-A18E-42AF-873E-6BD96F54DDB6}">
      <dgm:prSet/>
      <dgm:spPr/>
      <dgm:t>
        <a:bodyPr/>
        <a:lstStyle/>
        <a:p>
          <a:r>
            <a:rPr lang="en-GB" dirty="0"/>
            <a:t>Legislative: </a:t>
          </a:r>
        </a:p>
        <a:p>
          <a:r>
            <a:rPr lang="en-GB" dirty="0"/>
            <a:t>the Crown, the House of Commons and the House of Lords </a:t>
          </a:r>
        </a:p>
        <a:p>
          <a:r>
            <a:rPr lang="en-GB" dirty="0"/>
            <a:t>Making legislation</a:t>
          </a:r>
        </a:p>
        <a:p>
          <a:r>
            <a:rPr lang="en-GB" dirty="0"/>
            <a:t>Parliamentary sovereignty</a:t>
          </a:r>
        </a:p>
        <a:p>
          <a:r>
            <a:rPr lang="en-GB" dirty="0"/>
            <a:t>Holding the government to account</a:t>
          </a:r>
          <a:endParaRPr lang="en-US" dirty="0"/>
        </a:p>
      </dgm:t>
    </dgm:pt>
    <dgm:pt modelId="{3D6E10FC-756B-47A8-BD61-25E002704EC3}" type="parTrans" cxnId="{DDFFE14A-C456-4FA5-BB37-69F445656CAC}">
      <dgm:prSet/>
      <dgm:spPr/>
      <dgm:t>
        <a:bodyPr/>
        <a:lstStyle/>
        <a:p>
          <a:endParaRPr lang="en-US"/>
        </a:p>
      </dgm:t>
    </dgm:pt>
    <dgm:pt modelId="{AE31E014-E18C-485C-BA3C-CF461A5BCDFA}" type="sibTrans" cxnId="{DDFFE14A-C456-4FA5-BB37-69F445656CAC}">
      <dgm:prSet/>
      <dgm:spPr/>
      <dgm:t>
        <a:bodyPr/>
        <a:lstStyle/>
        <a:p>
          <a:endParaRPr lang="en-US"/>
        </a:p>
      </dgm:t>
    </dgm:pt>
    <dgm:pt modelId="{5E9EC1F2-9126-4E36-90A6-62E55D59A32F}">
      <dgm:prSet/>
      <dgm:spPr/>
      <dgm:t>
        <a:bodyPr/>
        <a:lstStyle/>
        <a:p>
          <a:r>
            <a:rPr lang="en-GB" dirty="0"/>
            <a:t>Executive: </a:t>
          </a:r>
        </a:p>
        <a:p>
          <a:r>
            <a:rPr lang="en-GB" dirty="0"/>
            <a:t>the Crown and the Government, including the Prime Minister and Cabinet ministers</a:t>
          </a:r>
        </a:p>
        <a:p>
          <a:r>
            <a:rPr lang="en-GB" dirty="0"/>
            <a:t>Sits in Parliament</a:t>
          </a:r>
        </a:p>
        <a:p>
          <a:r>
            <a:rPr lang="en-GB" dirty="0"/>
            <a:t>Policy and administration</a:t>
          </a:r>
        </a:p>
        <a:p>
          <a:r>
            <a:rPr lang="en-US" dirty="0"/>
            <a:t>Accountable to Parliament</a:t>
          </a:r>
        </a:p>
      </dgm:t>
    </dgm:pt>
    <dgm:pt modelId="{4D4ABC5B-18BF-42C3-92D1-E3094A8D51C6}" type="parTrans" cxnId="{BFF4BEC0-5CA5-4B19-9BF9-764EDCAAFAFC}">
      <dgm:prSet/>
      <dgm:spPr/>
      <dgm:t>
        <a:bodyPr/>
        <a:lstStyle/>
        <a:p>
          <a:endParaRPr lang="en-US"/>
        </a:p>
      </dgm:t>
    </dgm:pt>
    <dgm:pt modelId="{2C2EFA48-BD68-4058-B21D-4C6581E62811}" type="sibTrans" cxnId="{BFF4BEC0-5CA5-4B19-9BF9-764EDCAAFAFC}">
      <dgm:prSet/>
      <dgm:spPr/>
      <dgm:t>
        <a:bodyPr/>
        <a:lstStyle/>
        <a:p>
          <a:endParaRPr lang="en-US"/>
        </a:p>
      </dgm:t>
    </dgm:pt>
    <dgm:pt modelId="{AD732E66-F502-401D-9D36-23800FB1F5C2}">
      <dgm:prSet/>
      <dgm:spPr/>
      <dgm:t>
        <a:bodyPr/>
        <a:lstStyle/>
        <a:p>
          <a:r>
            <a:rPr lang="en-GB" dirty="0"/>
            <a:t>Judiciary: </a:t>
          </a:r>
        </a:p>
        <a:p>
          <a:r>
            <a:rPr lang="en-GB" dirty="0"/>
            <a:t>Appointed judges</a:t>
          </a:r>
        </a:p>
        <a:p>
          <a:r>
            <a:rPr lang="en-GB" dirty="0"/>
            <a:t>Rule of law</a:t>
          </a:r>
        </a:p>
        <a:p>
          <a:r>
            <a:rPr lang="en-GB" dirty="0"/>
            <a:t>Adjudication </a:t>
          </a:r>
        </a:p>
        <a:p>
          <a:r>
            <a:rPr lang="en-GB" dirty="0"/>
            <a:t>Statutory interpretation</a:t>
          </a:r>
          <a:endParaRPr lang="en-US" dirty="0"/>
        </a:p>
      </dgm:t>
    </dgm:pt>
    <dgm:pt modelId="{F85D965F-C0AC-4A9A-BA37-FCDFB559AE6C}" type="parTrans" cxnId="{FD4D84DC-E451-4F9B-A69B-D52C870751C2}">
      <dgm:prSet/>
      <dgm:spPr/>
      <dgm:t>
        <a:bodyPr/>
        <a:lstStyle/>
        <a:p>
          <a:endParaRPr lang="en-US"/>
        </a:p>
      </dgm:t>
    </dgm:pt>
    <dgm:pt modelId="{59BBE03D-2A64-4F29-A3D0-32C80949028D}" type="sibTrans" cxnId="{FD4D84DC-E451-4F9B-A69B-D52C870751C2}">
      <dgm:prSet/>
      <dgm:spPr/>
      <dgm:t>
        <a:bodyPr/>
        <a:lstStyle/>
        <a:p>
          <a:endParaRPr lang="en-US"/>
        </a:p>
      </dgm:t>
    </dgm:pt>
    <dgm:pt modelId="{35DEF4D1-EC41-4CA5-BADB-9E27F06AC29E}" type="pres">
      <dgm:prSet presAssocID="{34D8F814-31BD-4ED6-B529-049752F3777F}" presName="diagram" presStyleCnt="0">
        <dgm:presLayoutVars>
          <dgm:dir/>
          <dgm:resizeHandles val="exact"/>
        </dgm:presLayoutVars>
      </dgm:prSet>
      <dgm:spPr/>
    </dgm:pt>
    <dgm:pt modelId="{27D3FEDC-B402-45F1-ADD3-D3C6A2E9F6C0}" type="pres">
      <dgm:prSet presAssocID="{75CE4EE4-A18E-42AF-873E-6BD96F54DDB6}" presName="node" presStyleLbl="node1" presStyleIdx="0" presStyleCnt="3">
        <dgm:presLayoutVars>
          <dgm:bulletEnabled val="1"/>
        </dgm:presLayoutVars>
      </dgm:prSet>
      <dgm:spPr/>
    </dgm:pt>
    <dgm:pt modelId="{57F5AB36-2A11-4E9F-8018-5E459FBCDA3A}" type="pres">
      <dgm:prSet presAssocID="{AE31E014-E18C-485C-BA3C-CF461A5BCDFA}" presName="sibTrans" presStyleCnt="0"/>
      <dgm:spPr/>
    </dgm:pt>
    <dgm:pt modelId="{DAE9447F-3BC1-4D83-90F0-F51B935B4AAB}" type="pres">
      <dgm:prSet presAssocID="{5E9EC1F2-9126-4E36-90A6-62E55D59A32F}" presName="node" presStyleLbl="node1" presStyleIdx="1" presStyleCnt="3">
        <dgm:presLayoutVars>
          <dgm:bulletEnabled val="1"/>
        </dgm:presLayoutVars>
      </dgm:prSet>
      <dgm:spPr/>
    </dgm:pt>
    <dgm:pt modelId="{967C368A-13F7-436E-A2F2-3B78E3ABB60C}" type="pres">
      <dgm:prSet presAssocID="{2C2EFA48-BD68-4058-B21D-4C6581E62811}" presName="sibTrans" presStyleCnt="0"/>
      <dgm:spPr/>
    </dgm:pt>
    <dgm:pt modelId="{D3F8650F-FC25-4E9E-A148-A2EF812FC325}" type="pres">
      <dgm:prSet presAssocID="{AD732E66-F502-401D-9D36-23800FB1F5C2}" presName="node" presStyleLbl="node1" presStyleIdx="2" presStyleCnt="3">
        <dgm:presLayoutVars>
          <dgm:bulletEnabled val="1"/>
        </dgm:presLayoutVars>
      </dgm:prSet>
      <dgm:spPr/>
    </dgm:pt>
  </dgm:ptLst>
  <dgm:cxnLst>
    <dgm:cxn modelId="{EE8C210B-C97E-4099-8408-C2E2D0ECE60E}" type="presOf" srcId="{34D8F814-31BD-4ED6-B529-049752F3777F}" destId="{35DEF4D1-EC41-4CA5-BADB-9E27F06AC29E}" srcOrd="0" destOrd="0" presId="urn:microsoft.com/office/officeart/2005/8/layout/default"/>
    <dgm:cxn modelId="{F318AD24-B200-4CA6-A33B-45D600FBBA56}" type="presOf" srcId="{AD732E66-F502-401D-9D36-23800FB1F5C2}" destId="{D3F8650F-FC25-4E9E-A148-A2EF812FC325}" srcOrd="0" destOrd="0" presId="urn:microsoft.com/office/officeart/2005/8/layout/default"/>
    <dgm:cxn modelId="{DDFFE14A-C456-4FA5-BB37-69F445656CAC}" srcId="{34D8F814-31BD-4ED6-B529-049752F3777F}" destId="{75CE4EE4-A18E-42AF-873E-6BD96F54DDB6}" srcOrd="0" destOrd="0" parTransId="{3D6E10FC-756B-47A8-BD61-25E002704EC3}" sibTransId="{AE31E014-E18C-485C-BA3C-CF461A5BCDFA}"/>
    <dgm:cxn modelId="{BFF4BEC0-5CA5-4B19-9BF9-764EDCAAFAFC}" srcId="{34D8F814-31BD-4ED6-B529-049752F3777F}" destId="{5E9EC1F2-9126-4E36-90A6-62E55D59A32F}" srcOrd="1" destOrd="0" parTransId="{4D4ABC5B-18BF-42C3-92D1-E3094A8D51C6}" sibTransId="{2C2EFA48-BD68-4058-B21D-4C6581E62811}"/>
    <dgm:cxn modelId="{FE6E43DC-E9A1-481B-8FAB-AF1AFCE7FF17}" type="presOf" srcId="{5E9EC1F2-9126-4E36-90A6-62E55D59A32F}" destId="{DAE9447F-3BC1-4D83-90F0-F51B935B4AAB}" srcOrd="0" destOrd="0" presId="urn:microsoft.com/office/officeart/2005/8/layout/default"/>
    <dgm:cxn modelId="{FD4D84DC-E451-4F9B-A69B-D52C870751C2}" srcId="{34D8F814-31BD-4ED6-B529-049752F3777F}" destId="{AD732E66-F502-401D-9D36-23800FB1F5C2}" srcOrd="2" destOrd="0" parTransId="{F85D965F-C0AC-4A9A-BA37-FCDFB559AE6C}" sibTransId="{59BBE03D-2A64-4F29-A3D0-32C80949028D}"/>
    <dgm:cxn modelId="{4FDCE0F9-8E5B-41D2-BC52-E2AD10656294}" type="presOf" srcId="{75CE4EE4-A18E-42AF-873E-6BD96F54DDB6}" destId="{27D3FEDC-B402-45F1-ADD3-D3C6A2E9F6C0}" srcOrd="0" destOrd="0" presId="urn:microsoft.com/office/officeart/2005/8/layout/default"/>
    <dgm:cxn modelId="{A4EE0B70-D5F4-4422-83DC-5E3B79796B6F}" type="presParOf" srcId="{35DEF4D1-EC41-4CA5-BADB-9E27F06AC29E}" destId="{27D3FEDC-B402-45F1-ADD3-D3C6A2E9F6C0}" srcOrd="0" destOrd="0" presId="urn:microsoft.com/office/officeart/2005/8/layout/default"/>
    <dgm:cxn modelId="{8C0EF6A4-3BF8-483D-AAB5-9C5653C99B6B}" type="presParOf" srcId="{35DEF4D1-EC41-4CA5-BADB-9E27F06AC29E}" destId="{57F5AB36-2A11-4E9F-8018-5E459FBCDA3A}" srcOrd="1" destOrd="0" presId="urn:microsoft.com/office/officeart/2005/8/layout/default"/>
    <dgm:cxn modelId="{1C888C5E-8E33-4722-8F0E-20EAD4FCD4C1}" type="presParOf" srcId="{35DEF4D1-EC41-4CA5-BADB-9E27F06AC29E}" destId="{DAE9447F-3BC1-4D83-90F0-F51B935B4AAB}" srcOrd="2" destOrd="0" presId="urn:microsoft.com/office/officeart/2005/8/layout/default"/>
    <dgm:cxn modelId="{192CFFFC-6B12-418B-BF4C-CFECF16AEF81}" type="presParOf" srcId="{35DEF4D1-EC41-4CA5-BADB-9E27F06AC29E}" destId="{967C368A-13F7-436E-A2F2-3B78E3ABB60C}" srcOrd="3" destOrd="0" presId="urn:microsoft.com/office/officeart/2005/8/layout/default"/>
    <dgm:cxn modelId="{A1198693-AE57-42F2-B9DE-FB7725DDFA88}" type="presParOf" srcId="{35DEF4D1-EC41-4CA5-BADB-9E27F06AC29E}" destId="{D3F8650F-FC25-4E9E-A148-A2EF812FC325}"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73EC24-6B34-413D-B5C6-0AD340C27AD4}" type="doc">
      <dgm:prSet loTypeId="urn:microsoft.com/office/officeart/2005/8/layout/venn1" loCatId="relationship" qsTypeId="urn:microsoft.com/office/officeart/2005/8/quickstyle/simple1" qsCatId="simple" csTypeId="urn:microsoft.com/office/officeart/2005/8/colors/accent1_2" csCatId="accent1" phldr="1"/>
      <dgm:spPr/>
    </dgm:pt>
    <dgm:pt modelId="{88309104-98F0-4274-AFE0-AEA2E4CFB0D3}">
      <dgm:prSet phldrT="[Text]" custT="1"/>
      <dgm:spPr/>
      <dgm:t>
        <a:bodyPr/>
        <a:lstStyle/>
        <a:p>
          <a:r>
            <a:rPr lang="en-GB" sz="2000" dirty="0"/>
            <a:t>Legislature</a:t>
          </a:r>
        </a:p>
      </dgm:t>
    </dgm:pt>
    <dgm:pt modelId="{B82D7787-5B55-49AF-A56D-53C189199F21}" type="parTrans" cxnId="{F5CDC272-63B0-4A8D-BD8E-A3C2AD57AC89}">
      <dgm:prSet/>
      <dgm:spPr/>
      <dgm:t>
        <a:bodyPr/>
        <a:lstStyle/>
        <a:p>
          <a:endParaRPr lang="en-GB"/>
        </a:p>
      </dgm:t>
    </dgm:pt>
    <dgm:pt modelId="{469DD575-940F-45F6-B910-86F4A27FD6B5}" type="sibTrans" cxnId="{F5CDC272-63B0-4A8D-BD8E-A3C2AD57AC89}">
      <dgm:prSet/>
      <dgm:spPr/>
      <dgm:t>
        <a:bodyPr/>
        <a:lstStyle/>
        <a:p>
          <a:endParaRPr lang="en-GB"/>
        </a:p>
      </dgm:t>
    </dgm:pt>
    <dgm:pt modelId="{E85941D0-98F8-43FE-AF2D-A1EC35B20B1C}">
      <dgm:prSet phldrT="[Text]" custT="1"/>
      <dgm:spPr/>
      <dgm:t>
        <a:bodyPr/>
        <a:lstStyle/>
        <a:p>
          <a:r>
            <a:rPr lang="en-GB" sz="2000" dirty="0"/>
            <a:t>Judiciary</a:t>
          </a:r>
        </a:p>
      </dgm:t>
    </dgm:pt>
    <dgm:pt modelId="{3A753554-2BDD-4D5B-A2AC-C8BE42BA9EC5}" type="parTrans" cxnId="{25AE4E4C-661B-42A7-A77A-1690D2F01941}">
      <dgm:prSet/>
      <dgm:spPr/>
      <dgm:t>
        <a:bodyPr/>
        <a:lstStyle/>
        <a:p>
          <a:endParaRPr lang="en-GB"/>
        </a:p>
      </dgm:t>
    </dgm:pt>
    <dgm:pt modelId="{C69A54AA-A214-415B-8534-2C76D7BDD167}" type="sibTrans" cxnId="{25AE4E4C-661B-42A7-A77A-1690D2F01941}">
      <dgm:prSet/>
      <dgm:spPr/>
      <dgm:t>
        <a:bodyPr/>
        <a:lstStyle/>
        <a:p>
          <a:endParaRPr lang="en-GB"/>
        </a:p>
      </dgm:t>
    </dgm:pt>
    <dgm:pt modelId="{AE82B878-AD8E-48E2-974A-09645C2632A2}">
      <dgm:prSet phldrT="[Text]" custT="1"/>
      <dgm:spPr/>
      <dgm:t>
        <a:bodyPr/>
        <a:lstStyle/>
        <a:p>
          <a:r>
            <a:rPr lang="en-GB" sz="2000" dirty="0"/>
            <a:t>Executive</a:t>
          </a:r>
        </a:p>
      </dgm:t>
    </dgm:pt>
    <dgm:pt modelId="{CDB0739B-9A4E-4D5C-A13D-7652A08434A8}" type="parTrans" cxnId="{59E221BB-1C3D-42A6-A485-70BFF98D4A2A}">
      <dgm:prSet/>
      <dgm:spPr/>
      <dgm:t>
        <a:bodyPr/>
        <a:lstStyle/>
        <a:p>
          <a:endParaRPr lang="en-GB"/>
        </a:p>
      </dgm:t>
    </dgm:pt>
    <dgm:pt modelId="{483D0D6B-54B5-4270-B956-47A3A997C51F}" type="sibTrans" cxnId="{59E221BB-1C3D-42A6-A485-70BFF98D4A2A}">
      <dgm:prSet/>
      <dgm:spPr/>
      <dgm:t>
        <a:bodyPr/>
        <a:lstStyle/>
        <a:p>
          <a:endParaRPr lang="en-GB"/>
        </a:p>
      </dgm:t>
    </dgm:pt>
    <dgm:pt modelId="{34874F33-FFF9-467A-A803-B1714DCDB456}" type="pres">
      <dgm:prSet presAssocID="{D873EC24-6B34-413D-B5C6-0AD340C27AD4}" presName="compositeShape" presStyleCnt="0">
        <dgm:presLayoutVars>
          <dgm:chMax val="7"/>
          <dgm:dir/>
          <dgm:resizeHandles val="exact"/>
        </dgm:presLayoutVars>
      </dgm:prSet>
      <dgm:spPr/>
    </dgm:pt>
    <dgm:pt modelId="{F052EAF7-E118-4EA7-9D78-7DEED5C9E9B6}" type="pres">
      <dgm:prSet presAssocID="{88309104-98F0-4274-AFE0-AEA2E4CFB0D3}" presName="circ1" presStyleLbl="vennNode1" presStyleIdx="0" presStyleCnt="3"/>
      <dgm:spPr/>
    </dgm:pt>
    <dgm:pt modelId="{8E9D5417-A25E-408A-A2BE-3C52F82B8840}" type="pres">
      <dgm:prSet presAssocID="{88309104-98F0-4274-AFE0-AEA2E4CFB0D3}" presName="circ1Tx" presStyleLbl="revTx" presStyleIdx="0" presStyleCnt="0">
        <dgm:presLayoutVars>
          <dgm:chMax val="0"/>
          <dgm:chPref val="0"/>
          <dgm:bulletEnabled val="1"/>
        </dgm:presLayoutVars>
      </dgm:prSet>
      <dgm:spPr/>
    </dgm:pt>
    <dgm:pt modelId="{EFB33D0C-6B47-4027-9D6F-32AF6E00519B}" type="pres">
      <dgm:prSet presAssocID="{E85941D0-98F8-43FE-AF2D-A1EC35B20B1C}" presName="circ2" presStyleLbl="vennNode1" presStyleIdx="1" presStyleCnt="3"/>
      <dgm:spPr/>
    </dgm:pt>
    <dgm:pt modelId="{7AB18563-FA53-4A3B-B664-6917C1C09E76}" type="pres">
      <dgm:prSet presAssocID="{E85941D0-98F8-43FE-AF2D-A1EC35B20B1C}" presName="circ2Tx" presStyleLbl="revTx" presStyleIdx="0" presStyleCnt="0">
        <dgm:presLayoutVars>
          <dgm:chMax val="0"/>
          <dgm:chPref val="0"/>
          <dgm:bulletEnabled val="1"/>
        </dgm:presLayoutVars>
      </dgm:prSet>
      <dgm:spPr/>
    </dgm:pt>
    <dgm:pt modelId="{B52138E6-67C5-4533-AC31-FC86EC3AEBBC}" type="pres">
      <dgm:prSet presAssocID="{AE82B878-AD8E-48E2-974A-09645C2632A2}" presName="circ3" presStyleLbl="vennNode1" presStyleIdx="2" presStyleCnt="3"/>
      <dgm:spPr/>
    </dgm:pt>
    <dgm:pt modelId="{42023D52-126D-482A-ABB8-9A397D27C1F2}" type="pres">
      <dgm:prSet presAssocID="{AE82B878-AD8E-48E2-974A-09645C2632A2}" presName="circ3Tx" presStyleLbl="revTx" presStyleIdx="0" presStyleCnt="0">
        <dgm:presLayoutVars>
          <dgm:chMax val="0"/>
          <dgm:chPref val="0"/>
          <dgm:bulletEnabled val="1"/>
        </dgm:presLayoutVars>
      </dgm:prSet>
      <dgm:spPr/>
    </dgm:pt>
  </dgm:ptLst>
  <dgm:cxnLst>
    <dgm:cxn modelId="{96F4DC44-BF51-47A7-91DD-8D360DA4A294}" type="presOf" srcId="{AE82B878-AD8E-48E2-974A-09645C2632A2}" destId="{42023D52-126D-482A-ABB8-9A397D27C1F2}" srcOrd="1" destOrd="0" presId="urn:microsoft.com/office/officeart/2005/8/layout/venn1"/>
    <dgm:cxn modelId="{CCB49369-F5A5-4BA8-96A7-6562B8A9C627}" type="presOf" srcId="{E85941D0-98F8-43FE-AF2D-A1EC35B20B1C}" destId="{EFB33D0C-6B47-4027-9D6F-32AF6E00519B}" srcOrd="0" destOrd="0" presId="urn:microsoft.com/office/officeart/2005/8/layout/venn1"/>
    <dgm:cxn modelId="{25AE4E4C-661B-42A7-A77A-1690D2F01941}" srcId="{D873EC24-6B34-413D-B5C6-0AD340C27AD4}" destId="{E85941D0-98F8-43FE-AF2D-A1EC35B20B1C}" srcOrd="1" destOrd="0" parTransId="{3A753554-2BDD-4D5B-A2AC-C8BE42BA9EC5}" sibTransId="{C69A54AA-A214-415B-8534-2C76D7BDD167}"/>
    <dgm:cxn modelId="{F5CDC272-63B0-4A8D-BD8E-A3C2AD57AC89}" srcId="{D873EC24-6B34-413D-B5C6-0AD340C27AD4}" destId="{88309104-98F0-4274-AFE0-AEA2E4CFB0D3}" srcOrd="0" destOrd="0" parTransId="{B82D7787-5B55-49AF-A56D-53C189199F21}" sibTransId="{469DD575-940F-45F6-B910-86F4A27FD6B5}"/>
    <dgm:cxn modelId="{AC97917A-6EEC-4564-AE98-7BD2338F350F}" type="presOf" srcId="{88309104-98F0-4274-AFE0-AEA2E4CFB0D3}" destId="{F052EAF7-E118-4EA7-9D78-7DEED5C9E9B6}" srcOrd="0" destOrd="0" presId="urn:microsoft.com/office/officeart/2005/8/layout/venn1"/>
    <dgm:cxn modelId="{F76B7A83-DBE1-4529-B765-4B7FAEFCDA41}" type="presOf" srcId="{D873EC24-6B34-413D-B5C6-0AD340C27AD4}" destId="{34874F33-FFF9-467A-A803-B1714DCDB456}" srcOrd="0" destOrd="0" presId="urn:microsoft.com/office/officeart/2005/8/layout/venn1"/>
    <dgm:cxn modelId="{81CF73AD-75F5-4F9B-9913-060112B28EFC}" type="presOf" srcId="{AE82B878-AD8E-48E2-974A-09645C2632A2}" destId="{B52138E6-67C5-4533-AC31-FC86EC3AEBBC}" srcOrd="0" destOrd="0" presId="urn:microsoft.com/office/officeart/2005/8/layout/venn1"/>
    <dgm:cxn modelId="{59E221BB-1C3D-42A6-A485-70BFF98D4A2A}" srcId="{D873EC24-6B34-413D-B5C6-0AD340C27AD4}" destId="{AE82B878-AD8E-48E2-974A-09645C2632A2}" srcOrd="2" destOrd="0" parTransId="{CDB0739B-9A4E-4D5C-A13D-7652A08434A8}" sibTransId="{483D0D6B-54B5-4270-B956-47A3A997C51F}"/>
    <dgm:cxn modelId="{B5C725F4-239A-4054-BF76-4F7F52088405}" type="presOf" srcId="{E85941D0-98F8-43FE-AF2D-A1EC35B20B1C}" destId="{7AB18563-FA53-4A3B-B664-6917C1C09E76}" srcOrd="1" destOrd="0" presId="urn:microsoft.com/office/officeart/2005/8/layout/venn1"/>
    <dgm:cxn modelId="{8255FCFE-7BBE-423E-A6E9-58B61DF1A0D0}" type="presOf" srcId="{88309104-98F0-4274-AFE0-AEA2E4CFB0D3}" destId="{8E9D5417-A25E-408A-A2BE-3C52F82B8840}" srcOrd="1" destOrd="0" presId="urn:microsoft.com/office/officeart/2005/8/layout/venn1"/>
    <dgm:cxn modelId="{8C655E5C-5350-4352-B79A-F58172A663AC}" type="presParOf" srcId="{34874F33-FFF9-467A-A803-B1714DCDB456}" destId="{F052EAF7-E118-4EA7-9D78-7DEED5C9E9B6}" srcOrd="0" destOrd="0" presId="urn:microsoft.com/office/officeart/2005/8/layout/venn1"/>
    <dgm:cxn modelId="{89ED431E-CCEC-41FC-B42A-CA5716C29A5A}" type="presParOf" srcId="{34874F33-FFF9-467A-A803-B1714DCDB456}" destId="{8E9D5417-A25E-408A-A2BE-3C52F82B8840}" srcOrd="1" destOrd="0" presId="urn:microsoft.com/office/officeart/2005/8/layout/venn1"/>
    <dgm:cxn modelId="{94A20BD3-9BE5-406E-B0A3-C85FBEE2185D}" type="presParOf" srcId="{34874F33-FFF9-467A-A803-B1714DCDB456}" destId="{EFB33D0C-6B47-4027-9D6F-32AF6E00519B}" srcOrd="2" destOrd="0" presId="urn:microsoft.com/office/officeart/2005/8/layout/venn1"/>
    <dgm:cxn modelId="{EB0C439A-AFF8-4CE6-A512-5C7F12A7320F}" type="presParOf" srcId="{34874F33-FFF9-467A-A803-B1714DCDB456}" destId="{7AB18563-FA53-4A3B-B664-6917C1C09E76}" srcOrd="3" destOrd="0" presId="urn:microsoft.com/office/officeart/2005/8/layout/venn1"/>
    <dgm:cxn modelId="{9289EF84-2970-4CAB-902D-40233FD98F13}" type="presParOf" srcId="{34874F33-FFF9-467A-A803-B1714DCDB456}" destId="{B52138E6-67C5-4533-AC31-FC86EC3AEBBC}" srcOrd="4" destOrd="0" presId="urn:microsoft.com/office/officeart/2005/8/layout/venn1"/>
    <dgm:cxn modelId="{3296933C-0E57-4991-9CDE-C593E1BA1DD6}" type="presParOf" srcId="{34874F33-FFF9-467A-A803-B1714DCDB456}" destId="{42023D52-126D-482A-ABB8-9A397D27C1F2}"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846157B-C11D-504A-A03B-F3DCF3C9E9C4}" type="doc">
      <dgm:prSet loTypeId="urn:microsoft.com/office/officeart/2005/8/layout/venn1" loCatId="" qsTypeId="urn:microsoft.com/office/officeart/2005/8/quickstyle/simple4" qsCatId="simple" csTypeId="urn:microsoft.com/office/officeart/2005/8/colors/accent1_2" csCatId="accent1" phldr="1"/>
      <dgm:spPr/>
    </dgm:pt>
    <dgm:pt modelId="{C865427F-06A2-EB4E-8F81-954015FC3737}">
      <dgm:prSet phldrT="[Text]"/>
      <dgm:spPr/>
      <dgm:t>
        <a:bodyPr/>
        <a:lstStyle/>
        <a:p>
          <a:r>
            <a:rPr lang="en-US" dirty="0"/>
            <a:t>Legislature</a:t>
          </a:r>
        </a:p>
      </dgm:t>
    </dgm:pt>
    <dgm:pt modelId="{C568BC3E-BABA-014A-BA4D-CBC7047E70D6}" type="sibTrans" cxnId="{EC32AE5D-3A57-7046-B82C-35FED3298CE5}">
      <dgm:prSet/>
      <dgm:spPr/>
      <dgm:t>
        <a:bodyPr/>
        <a:lstStyle/>
        <a:p>
          <a:endParaRPr lang="en-US"/>
        </a:p>
      </dgm:t>
    </dgm:pt>
    <dgm:pt modelId="{A164FC16-8E0F-5E43-995F-BC63AB6B237E}" type="parTrans" cxnId="{EC32AE5D-3A57-7046-B82C-35FED3298CE5}">
      <dgm:prSet/>
      <dgm:spPr/>
      <dgm:t>
        <a:bodyPr/>
        <a:lstStyle/>
        <a:p>
          <a:endParaRPr lang="en-US"/>
        </a:p>
      </dgm:t>
    </dgm:pt>
    <dgm:pt modelId="{60CAAA1E-EA41-E746-93AD-8ACA9432A671}">
      <dgm:prSet phldrT="[Text]"/>
      <dgm:spPr/>
      <dgm:t>
        <a:bodyPr/>
        <a:lstStyle/>
        <a:p>
          <a:r>
            <a:rPr lang="en-US" dirty="0"/>
            <a:t>Executive</a:t>
          </a:r>
        </a:p>
      </dgm:t>
    </dgm:pt>
    <dgm:pt modelId="{82DCF799-32D2-F94D-8417-5619160B2295}" type="sibTrans" cxnId="{AC090F69-0B3F-1D40-AB56-F186B3BC431D}">
      <dgm:prSet/>
      <dgm:spPr/>
      <dgm:t>
        <a:bodyPr/>
        <a:lstStyle/>
        <a:p>
          <a:endParaRPr lang="en-US"/>
        </a:p>
      </dgm:t>
    </dgm:pt>
    <dgm:pt modelId="{4E552614-4889-904F-9AB6-3973E3B9DF42}" type="parTrans" cxnId="{AC090F69-0B3F-1D40-AB56-F186B3BC431D}">
      <dgm:prSet/>
      <dgm:spPr/>
      <dgm:t>
        <a:bodyPr/>
        <a:lstStyle/>
        <a:p>
          <a:endParaRPr lang="en-US"/>
        </a:p>
      </dgm:t>
    </dgm:pt>
    <dgm:pt modelId="{82811F04-D09D-7747-A7E3-B95B68149C64}" type="pres">
      <dgm:prSet presAssocID="{9846157B-C11D-504A-A03B-F3DCF3C9E9C4}" presName="compositeShape" presStyleCnt="0">
        <dgm:presLayoutVars>
          <dgm:chMax val="7"/>
          <dgm:dir/>
          <dgm:resizeHandles val="exact"/>
        </dgm:presLayoutVars>
      </dgm:prSet>
      <dgm:spPr/>
    </dgm:pt>
    <dgm:pt modelId="{C93D57D9-A324-A24E-A38D-38B32A443ADF}" type="pres">
      <dgm:prSet presAssocID="{60CAAA1E-EA41-E746-93AD-8ACA9432A671}" presName="circ1" presStyleLbl="vennNode1" presStyleIdx="0" presStyleCnt="2" custScaleX="105761" custScaleY="100547" custLinFactNeighborY="900"/>
      <dgm:spPr/>
    </dgm:pt>
    <dgm:pt modelId="{4351B65D-A57B-C443-9495-99C2C1D53468}" type="pres">
      <dgm:prSet presAssocID="{60CAAA1E-EA41-E746-93AD-8ACA9432A671}" presName="circ1Tx" presStyleLbl="revTx" presStyleIdx="0" presStyleCnt="0">
        <dgm:presLayoutVars>
          <dgm:chMax val="0"/>
          <dgm:chPref val="0"/>
          <dgm:bulletEnabled val="1"/>
        </dgm:presLayoutVars>
      </dgm:prSet>
      <dgm:spPr/>
    </dgm:pt>
    <dgm:pt modelId="{052A3AAA-BCA4-1149-8DCB-CC84DBB2AAB0}" type="pres">
      <dgm:prSet presAssocID="{C865427F-06A2-EB4E-8F81-954015FC3737}" presName="circ2" presStyleLbl="vennNode1" presStyleIdx="1" presStyleCnt="2" custLinFactNeighborY="2678"/>
      <dgm:spPr/>
    </dgm:pt>
    <dgm:pt modelId="{EAA9A88A-6F32-1A4A-B01C-BE0D77583734}" type="pres">
      <dgm:prSet presAssocID="{C865427F-06A2-EB4E-8F81-954015FC3737}" presName="circ2Tx" presStyleLbl="revTx" presStyleIdx="0" presStyleCnt="0">
        <dgm:presLayoutVars>
          <dgm:chMax val="0"/>
          <dgm:chPref val="0"/>
          <dgm:bulletEnabled val="1"/>
        </dgm:presLayoutVars>
      </dgm:prSet>
      <dgm:spPr/>
    </dgm:pt>
  </dgm:ptLst>
  <dgm:cxnLst>
    <dgm:cxn modelId="{37D70824-AF34-4F2A-BECF-025895820B6D}" type="presOf" srcId="{60CAAA1E-EA41-E746-93AD-8ACA9432A671}" destId="{C93D57D9-A324-A24E-A38D-38B32A443ADF}" srcOrd="0" destOrd="0" presId="urn:microsoft.com/office/officeart/2005/8/layout/venn1"/>
    <dgm:cxn modelId="{7CAAAE2B-FEA1-4CA4-9503-B1A3B918B3FF}" type="presOf" srcId="{9846157B-C11D-504A-A03B-F3DCF3C9E9C4}" destId="{82811F04-D09D-7747-A7E3-B95B68149C64}" srcOrd="0" destOrd="0" presId="urn:microsoft.com/office/officeart/2005/8/layout/venn1"/>
    <dgm:cxn modelId="{EC32AE5D-3A57-7046-B82C-35FED3298CE5}" srcId="{9846157B-C11D-504A-A03B-F3DCF3C9E9C4}" destId="{C865427F-06A2-EB4E-8F81-954015FC3737}" srcOrd="1" destOrd="0" parTransId="{A164FC16-8E0F-5E43-995F-BC63AB6B237E}" sibTransId="{C568BC3E-BABA-014A-BA4D-CBC7047E70D6}"/>
    <dgm:cxn modelId="{AC090F69-0B3F-1D40-AB56-F186B3BC431D}" srcId="{9846157B-C11D-504A-A03B-F3DCF3C9E9C4}" destId="{60CAAA1E-EA41-E746-93AD-8ACA9432A671}" srcOrd="0" destOrd="0" parTransId="{4E552614-4889-904F-9AB6-3973E3B9DF42}" sibTransId="{82DCF799-32D2-F94D-8417-5619160B2295}"/>
    <dgm:cxn modelId="{C7EA6F8B-6FDC-46F3-920A-39EE68758FE4}" type="presOf" srcId="{C865427F-06A2-EB4E-8F81-954015FC3737}" destId="{EAA9A88A-6F32-1A4A-B01C-BE0D77583734}" srcOrd="1" destOrd="0" presId="urn:microsoft.com/office/officeart/2005/8/layout/venn1"/>
    <dgm:cxn modelId="{5E882CCD-8579-4202-A303-6A42A00F178B}" type="presOf" srcId="{C865427F-06A2-EB4E-8F81-954015FC3737}" destId="{052A3AAA-BCA4-1149-8DCB-CC84DBB2AAB0}" srcOrd="0" destOrd="0" presId="urn:microsoft.com/office/officeart/2005/8/layout/venn1"/>
    <dgm:cxn modelId="{C516F4DA-4434-48B8-8360-BDC8F47E8814}" type="presOf" srcId="{60CAAA1E-EA41-E746-93AD-8ACA9432A671}" destId="{4351B65D-A57B-C443-9495-99C2C1D53468}" srcOrd="1" destOrd="0" presId="urn:microsoft.com/office/officeart/2005/8/layout/venn1"/>
    <dgm:cxn modelId="{1CBDFB83-FB65-41B9-A4F6-39FC817F9635}" type="presParOf" srcId="{82811F04-D09D-7747-A7E3-B95B68149C64}" destId="{C93D57D9-A324-A24E-A38D-38B32A443ADF}" srcOrd="0" destOrd="0" presId="urn:microsoft.com/office/officeart/2005/8/layout/venn1"/>
    <dgm:cxn modelId="{F5661B53-857F-4272-907F-8B1D0DD7F644}" type="presParOf" srcId="{82811F04-D09D-7747-A7E3-B95B68149C64}" destId="{4351B65D-A57B-C443-9495-99C2C1D53468}" srcOrd="1" destOrd="0" presId="urn:microsoft.com/office/officeart/2005/8/layout/venn1"/>
    <dgm:cxn modelId="{8482681F-2AA4-4759-B281-01FC4516868A}" type="presParOf" srcId="{82811F04-D09D-7747-A7E3-B95B68149C64}" destId="{052A3AAA-BCA4-1149-8DCB-CC84DBB2AAB0}" srcOrd="2" destOrd="0" presId="urn:microsoft.com/office/officeart/2005/8/layout/venn1"/>
    <dgm:cxn modelId="{0BD9FA29-2C0D-4502-808C-660BCDA3838B}" type="presParOf" srcId="{82811F04-D09D-7747-A7E3-B95B68149C64}" destId="{EAA9A88A-6F32-1A4A-B01C-BE0D77583734}" srcOrd="3" destOrd="0" presId="urn:microsoft.com/office/officeart/2005/8/layout/ven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0B5EB-ABEF-469F-B618-774A6CD97EDA}">
      <dsp:nvSpPr>
        <dsp:cNvPr id="0" name=""/>
        <dsp:cNvSpPr/>
      </dsp:nvSpPr>
      <dsp:spPr>
        <a:xfrm>
          <a:off x="0" y="369886"/>
          <a:ext cx="6263640" cy="2394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128" tIns="395732" rIns="486128" bIns="135128" numCol="1" spcCol="1270" anchor="t" anchorCtr="0">
          <a:noAutofit/>
        </a:bodyPr>
        <a:lstStyle/>
        <a:p>
          <a:pPr marL="171450" lvl="1" indent="-171450" algn="l" defTabSz="844550">
            <a:lnSpc>
              <a:spcPct val="90000"/>
            </a:lnSpc>
            <a:spcBef>
              <a:spcPct val="0"/>
            </a:spcBef>
            <a:spcAft>
              <a:spcPct val="15000"/>
            </a:spcAft>
            <a:buChar char="•"/>
          </a:pPr>
          <a:r>
            <a:rPr lang="en-GB" sz="1900" kern="1200"/>
            <a:t>‘The first is the principle of Parliamentary sovereignty: that laws enacted by the Crown in Parliament are the supreme form of law in our legal system, with which everyone, including the Government, must comply.’ - Cherry and others (Respondents) v Advocate General for Scotland (Appellant) (Scotland) [2019] UKSC 41 [41]</a:t>
          </a:r>
          <a:endParaRPr lang="en-US" sz="1900" kern="1200"/>
        </a:p>
      </dsp:txBody>
      <dsp:txXfrm>
        <a:off x="0" y="369886"/>
        <a:ext cx="6263640" cy="2394000"/>
      </dsp:txXfrm>
    </dsp:sp>
    <dsp:sp modelId="{50B62747-DA27-4ECD-BA07-110511549A9D}">
      <dsp:nvSpPr>
        <dsp:cNvPr id="0" name=""/>
        <dsp:cNvSpPr/>
      </dsp:nvSpPr>
      <dsp:spPr>
        <a:xfrm>
          <a:off x="313182" y="89446"/>
          <a:ext cx="4384548" cy="5608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844550">
            <a:lnSpc>
              <a:spcPct val="90000"/>
            </a:lnSpc>
            <a:spcBef>
              <a:spcPct val="0"/>
            </a:spcBef>
            <a:spcAft>
              <a:spcPct val="35000"/>
            </a:spcAft>
            <a:buNone/>
          </a:pPr>
          <a:r>
            <a:rPr lang="en-GB" sz="1900" kern="1200"/>
            <a:t>Parliamentary Sovereignty (Lecture 3)</a:t>
          </a:r>
          <a:endParaRPr lang="en-US" sz="1900" kern="1200"/>
        </a:p>
      </dsp:txBody>
      <dsp:txXfrm>
        <a:off x="340562" y="116826"/>
        <a:ext cx="4329788" cy="506120"/>
      </dsp:txXfrm>
    </dsp:sp>
    <dsp:sp modelId="{08F753FF-35A3-4C06-8FB6-F6879A410DDC}">
      <dsp:nvSpPr>
        <dsp:cNvPr id="0" name=""/>
        <dsp:cNvSpPr/>
      </dsp:nvSpPr>
      <dsp:spPr>
        <a:xfrm>
          <a:off x="0" y="3146926"/>
          <a:ext cx="6263640" cy="1077300"/>
        </a:xfrm>
        <a:prstGeom prst="rect">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128" tIns="395732" rIns="486128"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‘At the heart of the concept of the rule of law is the idea that society is governed by law.’ UNISON [68]</a:t>
          </a:r>
        </a:p>
      </dsp:txBody>
      <dsp:txXfrm>
        <a:off x="0" y="3146926"/>
        <a:ext cx="6263640" cy="1077300"/>
      </dsp:txXfrm>
    </dsp:sp>
    <dsp:sp modelId="{46204D3C-7371-45C0-AC34-FE411DDC8A78}">
      <dsp:nvSpPr>
        <dsp:cNvPr id="0" name=""/>
        <dsp:cNvSpPr/>
      </dsp:nvSpPr>
      <dsp:spPr>
        <a:xfrm>
          <a:off x="313182" y="2866486"/>
          <a:ext cx="4384548" cy="56088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844550">
            <a:lnSpc>
              <a:spcPct val="90000"/>
            </a:lnSpc>
            <a:spcBef>
              <a:spcPct val="0"/>
            </a:spcBef>
            <a:spcAft>
              <a:spcPct val="35000"/>
            </a:spcAft>
            <a:buNone/>
          </a:pPr>
          <a:r>
            <a:rPr lang="en-GB" sz="1900" kern="1200"/>
            <a:t>Rule of Law (Lecture 4)</a:t>
          </a:r>
          <a:endParaRPr lang="en-US" sz="1900" kern="1200"/>
        </a:p>
      </dsp:txBody>
      <dsp:txXfrm>
        <a:off x="340562" y="2893866"/>
        <a:ext cx="4329788" cy="506120"/>
      </dsp:txXfrm>
    </dsp:sp>
    <dsp:sp modelId="{CAE79D65-C2DE-4A93-A70A-76B448C0FBA2}">
      <dsp:nvSpPr>
        <dsp:cNvPr id="0" name=""/>
        <dsp:cNvSpPr/>
      </dsp:nvSpPr>
      <dsp:spPr>
        <a:xfrm>
          <a:off x="0" y="4607266"/>
          <a:ext cx="6263640" cy="807975"/>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128" tIns="395732" rIns="486128" bIns="135128" numCol="1" spcCol="1270" anchor="t" anchorCtr="0">
          <a:noAutofit/>
        </a:bodyPr>
        <a:lstStyle/>
        <a:p>
          <a:pPr marL="171450" lvl="1" indent="-171450" algn="l" defTabSz="844550">
            <a:lnSpc>
              <a:spcPct val="90000"/>
            </a:lnSpc>
            <a:spcBef>
              <a:spcPct val="0"/>
            </a:spcBef>
            <a:spcAft>
              <a:spcPct val="15000"/>
            </a:spcAft>
            <a:buChar char="•"/>
          </a:pPr>
          <a:r>
            <a:rPr lang="en-GB" sz="1900" kern="1200"/>
            <a:t>Today’s focus</a:t>
          </a:r>
          <a:endParaRPr lang="en-US" sz="1900" kern="1200"/>
        </a:p>
      </dsp:txBody>
      <dsp:txXfrm>
        <a:off x="0" y="4607266"/>
        <a:ext cx="6263640" cy="807975"/>
      </dsp:txXfrm>
    </dsp:sp>
    <dsp:sp modelId="{C13A52F3-A567-43AD-99E0-6AE2A1F9ECDA}">
      <dsp:nvSpPr>
        <dsp:cNvPr id="0" name=""/>
        <dsp:cNvSpPr/>
      </dsp:nvSpPr>
      <dsp:spPr>
        <a:xfrm>
          <a:off x="313182" y="4326826"/>
          <a:ext cx="4384548" cy="56088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844550">
            <a:lnSpc>
              <a:spcPct val="90000"/>
            </a:lnSpc>
            <a:spcBef>
              <a:spcPct val="0"/>
            </a:spcBef>
            <a:spcAft>
              <a:spcPct val="35000"/>
            </a:spcAft>
            <a:buNone/>
          </a:pPr>
          <a:r>
            <a:rPr lang="en-GB" sz="1900" kern="1200"/>
            <a:t>Separation of Powers </a:t>
          </a:r>
          <a:endParaRPr lang="en-US" sz="1900" kern="1200"/>
        </a:p>
      </dsp:txBody>
      <dsp:txXfrm>
        <a:off x="340562" y="4354206"/>
        <a:ext cx="4329788" cy="506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D3FEDC-B402-45F1-ADD3-D3C6A2E9F6C0}">
      <dsp:nvSpPr>
        <dsp:cNvPr id="0" name=""/>
        <dsp:cNvSpPr/>
      </dsp:nvSpPr>
      <dsp:spPr>
        <a:xfrm>
          <a:off x="792" y="618113"/>
          <a:ext cx="3089488" cy="185369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Legislative: </a:t>
          </a:r>
        </a:p>
        <a:p>
          <a:pPr marL="0" lvl="0" indent="0" algn="ctr" defTabSz="622300">
            <a:lnSpc>
              <a:spcPct val="90000"/>
            </a:lnSpc>
            <a:spcBef>
              <a:spcPct val="0"/>
            </a:spcBef>
            <a:spcAft>
              <a:spcPct val="35000"/>
            </a:spcAft>
            <a:buNone/>
          </a:pPr>
          <a:r>
            <a:rPr lang="en-GB" sz="1400" kern="1200" dirty="0"/>
            <a:t>the Crown, the House of Commons and the House of Lords </a:t>
          </a:r>
        </a:p>
        <a:p>
          <a:pPr marL="0" lvl="0" indent="0" algn="ctr" defTabSz="622300">
            <a:lnSpc>
              <a:spcPct val="90000"/>
            </a:lnSpc>
            <a:spcBef>
              <a:spcPct val="0"/>
            </a:spcBef>
            <a:spcAft>
              <a:spcPct val="35000"/>
            </a:spcAft>
            <a:buNone/>
          </a:pPr>
          <a:r>
            <a:rPr lang="en-GB" sz="1400" kern="1200" dirty="0"/>
            <a:t>Making legislation</a:t>
          </a:r>
        </a:p>
        <a:p>
          <a:pPr marL="0" lvl="0" indent="0" algn="ctr" defTabSz="622300">
            <a:lnSpc>
              <a:spcPct val="90000"/>
            </a:lnSpc>
            <a:spcBef>
              <a:spcPct val="0"/>
            </a:spcBef>
            <a:spcAft>
              <a:spcPct val="35000"/>
            </a:spcAft>
            <a:buNone/>
          </a:pPr>
          <a:r>
            <a:rPr lang="en-GB" sz="1400" kern="1200" dirty="0"/>
            <a:t>Parliamentary sovereignty</a:t>
          </a:r>
        </a:p>
        <a:p>
          <a:pPr marL="0" lvl="0" indent="0" algn="ctr" defTabSz="622300">
            <a:lnSpc>
              <a:spcPct val="90000"/>
            </a:lnSpc>
            <a:spcBef>
              <a:spcPct val="0"/>
            </a:spcBef>
            <a:spcAft>
              <a:spcPct val="35000"/>
            </a:spcAft>
            <a:buNone/>
          </a:pPr>
          <a:r>
            <a:rPr lang="en-GB" sz="1400" kern="1200" dirty="0"/>
            <a:t>Holding the government to account</a:t>
          </a:r>
          <a:endParaRPr lang="en-US" sz="1400" kern="1200" dirty="0"/>
        </a:p>
      </dsp:txBody>
      <dsp:txXfrm>
        <a:off x="792" y="618113"/>
        <a:ext cx="3089488" cy="1853693"/>
      </dsp:txXfrm>
    </dsp:sp>
    <dsp:sp modelId="{DAE9447F-3BC1-4D83-90F0-F51B935B4AAB}">
      <dsp:nvSpPr>
        <dsp:cNvPr id="0" name=""/>
        <dsp:cNvSpPr/>
      </dsp:nvSpPr>
      <dsp:spPr>
        <a:xfrm>
          <a:off x="3399229" y="618113"/>
          <a:ext cx="3089488" cy="1853693"/>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Executive: </a:t>
          </a:r>
        </a:p>
        <a:p>
          <a:pPr marL="0" lvl="0" indent="0" algn="ctr" defTabSz="622300">
            <a:lnSpc>
              <a:spcPct val="90000"/>
            </a:lnSpc>
            <a:spcBef>
              <a:spcPct val="0"/>
            </a:spcBef>
            <a:spcAft>
              <a:spcPct val="35000"/>
            </a:spcAft>
            <a:buNone/>
          </a:pPr>
          <a:r>
            <a:rPr lang="en-GB" sz="1400" kern="1200" dirty="0"/>
            <a:t>the Crown and the Government, including the Prime Minister and Cabinet ministers</a:t>
          </a:r>
        </a:p>
        <a:p>
          <a:pPr marL="0" lvl="0" indent="0" algn="ctr" defTabSz="622300">
            <a:lnSpc>
              <a:spcPct val="90000"/>
            </a:lnSpc>
            <a:spcBef>
              <a:spcPct val="0"/>
            </a:spcBef>
            <a:spcAft>
              <a:spcPct val="35000"/>
            </a:spcAft>
            <a:buNone/>
          </a:pPr>
          <a:r>
            <a:rPr lang="en-GB" sz="1400" kern="1200" dirty="0"/>
            <a:t>Sits in Parliament</a:t>
          </a:r>
        </a:p>
        <a:p>
          <a:pPr marL="0" lvl="0" indent="0" algn="ctr" defTabSz="622300">
            <a:lnSpc>
              <a:spcPct val="90000"/>
            </a:lnSpc>
            <a:spcBef>
              <a:spcPct val="0"/>
            </a:spcBef>
            <a:spcAft>
              <a:spcPct val="35000"/>
            </a:spcAft>
            <a:buNone/>
          </a:pPr>
          <a:r>
            <a:rPr lang="en-GB" sz="1400" kern="1200" dirty="0"/>
            <a:t>Policy and administration</a:t>
          </a:r>
        </a:p>
        <a:p>
          <a:pPr marL="0" lvl="0" indent="0" algn="ctr" defTabSz="622300">
            <a:lnSpc>
              <a:spcPct val="90000"/>
            </a:lnSpc>
            <a:spcBef>
              <a:spcPct val="0"/>
            </a:spcBef>
            <a:spcAft>
              <a:spcPct val="35000"/>
            </a:spcAft>
            <a:buNone/>
          </a:pPr>
          <a:r>
            <a:rPr lang="en-US" sz="1400" kern="1200" dirty="0"/>
            <a:t>Accountable to Parliament</a:t>
          </a:r>
        </a:p>
      </dsp:txBody>
      <dsp:txXfrm>
        <a:off x="3399229" y="618113"/>
        <a:ext cx="3089488" cy="1853693"/>
      </dsp:txXfrm>
    </dsp:sp>
    <dsp:sp modelId="{D3F8650F-FC25-4E9E-A148-A2EF812FC325}">
      <dsp:nvSpPr>
        <dsp:cNvPr id="0" name=""/>
        <dsp:cNvSpPr/>
      </dsp:nvSpPr>
      <dsp:spPr>
        <a:xfrm>
          <a:off x="1700010" y="2780754"/>
          <a:ext cx="3089488" cy="1853693"/>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Judiciary: </a:t>
          </a:r>
        </a:p>
        <a:p>
          <a:pPr marL="0" lvl="0" indent="0" algn="ctr" defTabSz="622300">
            <a:lnSpc>
              <a:spcPct val="90000"/>
            </a:lnSpc>
            <a:spcBef>
              <a:spcPct val="0"/>
            </a:spcBef>
            <a:spcAft>
              <a:spcPct val="35000"/>
            </a:spcAft>
            <a:buNone/>
          </a:pPr>
          <a:r>
            <a:rPr lang="en-GB" sz="1400" kern="1200" dirty="0"/>
            <a:t>Appointed judges</a:t>
          </a:r>
        </a:p>
        <a:p>
          <a:pPr marL="0" lvl="0" indent="0" algn="ctr" defTabSz="622300">
            <a:lnSpc>
              <a:spcPct val="90000"/>
            </a:lnSpc>
            <a:spcBef>
              <a:spcPct val="0"/>
            </a:spcBef>
            <a:spcAft>
              <a:spcPct val="35000"/>
            </a:spcAft>
            <a:buNone/>
          </a:pPr>
          <a:r>
            <a:rPr lang="en-GB" sz="1400" kern="1200" dirty="0"/>
            <a:t>Rule of law</a:t>
          </a:r>
        </a:p>
        <a:p>
          <a:pPr marL="0" lvl="0" indent="0" algn="ctr" defTabSz="622300">
            <a:lnSpc>
              <a:spcPct val="90000"/>
            </a:lnSpc>
            <a:spcBef>
              <a:spcPct val="0"/>
            </a:spcBef>
            <a:spcAft>
              <a:spcPct val="35000"/>
            </a:spcAft>
            <a:buNone/>
          </a:pPr>
          <a:r>
            <a:rPr lang="en-GB" sz="1400" kern="1200" dirty="0"/>
            <a:t>Adjudication </a:t>
          </a:r>
        </a:p>
        <a:p>
          <a:pPr marL="0" lvl="0" indent="0" algn="ctr" defTabSz="622300">
            <a:lnSpc>
              <a:spcPct val="90000"/>
            </a:lnSpc>
            <a:spcBef>
              <a:spcPct val="0"/>
            </a:spcBef>
            <a:spcAft>
              <a:spcPct val="35000"/>
            </a:spcAft>
            <a:buNone/>
          </a:pPr>
          <a:r>
            <a:rPr lang="en-GB" sz="1400" kern="1200" dirty="0"/>
            <a:t>Statutory interpretation</a:t>
          </a:r>
          <a:endParaRPr lang="en-US" sz="1400" kern="1200" dirty="0"/>
        </a:p>
      </dsp:txBody>
      <dsp:txXfrm>
        <a:off x="1700010" y="2780754"/>
        <a:ext cx="3089488" cy="18536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2EAF7-E118-4EA7-9D78-7DEED5C9E9B6}">
      <dsp:nvSpPr>
        <dsp:cNvPr id="0" name=""/>
        <dsp:cNvSpPr/>
      </dsp:nvSpPr>
      <dsp:spPr>
        <a:xfrm>
          <a:off x="1058205" y="43016"/>
          <a:ext cx="2064774" cy="206477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GB" sz="2000" kern="1200" dirty="0"/>
            <a:t>Legislature</a:t>
          </a:r>
        </a:p>
      </dsp:txBody>
      <dsp:txXfrm>
        <a:off x="1333508" y="404351"/>
        <a:ext cx="1514167" cy="929148"/>
      </dsp:txXfrm>
    </dsp:sp>
    <dsp:sp modelId="{EFB33D0C-6B47-4027-9D6F-32AF6E00519B}">
      <dsp:nvSpPr>
        <dsp:cNvPr id="0" name=""/>
        <dsp:cNvSpPr/>
      </dsp:nvSpPr>
      <dsp:spPr>
        <a:xfrm>
          <a:off x="1803244" y="1333499"/>
          <a:ext cx="2064774" cy="206477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GB" sz="2000" kern="1200" dirty="0"/>
            <a:t>Judiciary</a:t>
          </a:r>
        </a:p>
      </dsp:txBody>
      <dsp:txXfrm>
        <a:off x="2434721" y="1866899"/>
        <a:ext cx="1238864" cy="1135625"/>
      </dsp:txXfrm>
    </dsp:sp>
    <dsp:sp modelId="{B52138E6-67C5-4533-AC31-FC86EC3AEBBC}">
      <dsp:nvSpPr>
        <dsp:cNvPr id="0" name=""/>
        <dsp:cNvSpPr/>
      </dsp:nvSpPr>
      <dsp:spPr>
        <a:xfrm>
          <a:off x="313166" y="1333499"/>
          <a:ext cx="2064774" cy="206477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GB" sz="2000" kern="1200" dirty="0"/>
            <a:t>Executive</a:t>
          </a:r>
        </a:p>
      </dsp:txBody>
      <dsp:txXfrm>
        <a:off x="507599" y="1866899"/>
        <a:ext cx="1238864" cy="11356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3D57D9-A324-A24E-A38D-38B32A443ADF}">
      <dsp:nvSpPr>
        <dsp:cNvPr id="0" name=""/>
        <dsp:cNvSpPr/>
      </dsp:nvSpPr>
      <dsp:spPr>
        <a:xfrm>
          <a:off x="552677" y="0"/>
          <a:ext cx="1913293" cy="1818968"/>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t>Executive</a:t>
          </a:r>
        </a:p>
      </dsp:txBody>
      <dsp:txXfrm>
        <a:off x="819849" y="214495"/>
        <a:ext cx="1103160" cy="1389977"/>
      </dsp:txXfrm>
    </dsp:sp>
    <dsp:sp modelId="{052A3AAA-BCA4-1149-8DCB-CC84DBB2AAB0}">
      <dsp:nvSpPr>
        <dsp:cNvPr id="0" name=""/>
        <dsp:cNvSpPr/>
      </dsp:nvSpPr>
      <dsp:spPr>
        <a:xfrm>
          <a:off x="1908624" y="9895"/>
          <a:ext cx="1809072" cy="1809072"/>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t>Legislature</a:t>
          </a:r>
        </a:p>
      </dsp:txBody>
      <dsp:txXfrm>
        <a:off x="2422009" y="223223"/>
        <a:ext cx="1043069" cy="138241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485584D-7D79-4248-9986-4CA35242F944}" type="datetimeFigureOut">
              <a:rPr lang="en-US" smtClean="0"/>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731895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85584D-7D79-4248-9986-4CA35242F944}" type="datetimeFigureOut">
              <a:rPr lang="en-US" smtClean="0"/>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985707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85584D-7D79-4248-9986-4CA35242F944}" type="datetimeFigureOut">
              <a:rPr lang="en-US" smtClean="0"/>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715451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9512B3E8-48F1-4B23-8498-D8A04A81EC9C}" type="datetimeFigureOut">
              <a:rPr lang="en-US" smtClean="0"/>
              <a:t>10/6/2022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35085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85584D-7D79-4248-9986-4CA35242F944}" type="datetimeFigureOut">
              <a:rPr lang="en-US" smtClean="0"/>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495380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85584D-7D79-4248-9986-4CA35242F944}" type="datetimeFigureOut">
              <a:rPr lang="en-US" smtClean="0"/>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599498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485584D-7D79-4248-9986-4CA35242F944}" type="datetimeFigureOut">
              <a:rPr lang="en-US" smtClean="0"/>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738833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485584D-7D79-4248-9986-4CA35242F944}" type="datetimeFigureOut">
              <a:rPr lang="en-US" smtClean="0"/>
              <a:t>10/6/2022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066898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485584D-7D79-4248-9986-4CA35242F944}" type="datetimeFigureOut">
              <a:rPr lang="en-US" smtClean="0"/>
              <a:t>10/6/2022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073058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85584D-7D79-4248-9986-4CA35242F944}" type="datetimeFigureOut">
              <a:rPr lang="en-US" smtClean="0"/>
              <a:t>10/6/2022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168864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85584D-7D79-4248-9986-4CA35242F944}" type="datetimeFigureOut">
              <a:rPr lang="en-US" smtClean="0"/>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157696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85584D-7D79-4248-9986-4CA35242F944}" type="datetimeFigureOut">
              <a:rPr lang="en-US" smtClean="0"/>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607748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85584D-7D79-4248-9986-4CA35242F944}" type="datetimeFigureOut">
              <a:rPr lang="en-US" smtClean="0"/>
              <a:t>10/6/2022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590046-DA73-4BBF-84B5-C08E6F75191A}" type="slidenum">
              <a:rPr lang="en-US" smtClean="0"/>
              <a:t>‹#›</a:t>
            </a:fld>
            <a:endParaRPr lang="en-US"/>
          </a:p>
        </p:txBody>
      </p:sp>
    </p:spTree>
    <p:extLst>
      <p:ext uri="{BB962C8B-B14F-4D97-AF65-F5344CB8AC3E}">
        <p14:creationId xmlns:p14="http://schemas.microsoft.com/office/powerpoint/2010/main" val="420846183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8.jf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f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f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f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hyperlink" Target="https://www.legislation.gov.uk/ukpga/2005/4/pdfs/ukpgaen_20050004_en.pdf"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4" name="Rectangle 2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ED2C574-27D6-4442-8E2A-AD22DEA5C858}"/>
              </a:ext>
              <a:ext uri="{C183D7F6-B498-43B3-948B-1728B52AA6E4}">
                <adec:decorative xmlns:adec="http://schemas.microsoft.com/office/drawing/2017/decorative" val="1"/>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154C4B4-6A73-4E6B-ACDB-6D339B02D562}"/>
              </a:ext>
            </a:extLst>
          </p:cNvPr>
          <p:cNvSpPr>
            <a:spLocks noGrp="1"/>
          </p:cNvSpPr>
          <p:nvPr>
            <p:ph type="ctrTitle"/>
          </p:nvPr>
        </p:nvSpPr>
        <p:spPr>
          <a:xfrm>
            <a:off x="1524000" y="1122362"/>
            <a:ext cx="9144000" cy="2900518"/>
          </a:xfrm>
        </p:spPr>
        <p:txBody>
          <a:bodyPr>
            <a:normAutofit/>
          </a:bodyPr>
          <a:lstStyle/>
          <a:p>
            <a:r>
              <a:rPr lang="en-GB">
                <a:solidFill>
                  <a:srgbClr val="FFFFFF"/>
                </a:solidFill>
              </a:rPr>
              <a:t>PUBLIC LAW: Lecture 2</a:t>
            </a:r>
          </a:p>
        </p:txBody>
      </p:sp>
      <p:sp>
        <p:nvSpPr>
          <p:cNvPr id="6" name="AutoShape 6" descr="Chamber-House-of-Commons-Houses-Parliament-London.webp (1600×1065)">
            <a:extLst>
              <a:ext uri="{FF2B5EF4-FFF2-40B4-BE49-F238E27FC236}">
                <a16:creationId xmlns:a16="http://schemas.microsoft.com/office/drawing/2014/main" id="{E1EB2C98-418F-4A54-982A-F12D6853D1E4}"/>
              </a:ext>
            </a:extLst>
          </p:cNvPr>
          <p:cNvSpPr>
            <a:spLocks noGrp="1" noChangeAspect="1" noChangeArrowheads="1"/>
          </p:cNvSpPr>
          <p:nvPr>
            <p:ph type="subTitle" idx="1"/>
          </p:nvPr>
        </p:nvSpPr>
        <p:spPr bwMode="auto">
          <a:xfrm>
            <a:off x="1524000" y="4159404"/>
            <a:ext cx="9144000" cy="1098395"/>
          </a:xfrm>
          <a:prstGeom prst="rect">
            <a:avLst/>
          </a:prstGeom>
          <a:extLst>
            <a:ext uri="{909E8E84-426E-40DD-AFC4-6F175D3DCCD1}">
              <a14:hiddenFill xmlns:a14="http://schemas.microsoft.com/office/drawing/2010/main">
                <a:solidFill>
                  <a:srgbClr val="FFFFFF"/>
                </a:solidFill>
              </a14:hiddenFill>
            </a:ext>
          </a:extLst>
        </p:spPr>
        <p:txBody>
          <a:bodyPr vert="horz" lIns="91440" tIns="45720" rIns="91440" bIns="45720" numCol="1" anchorCtr="0" compatLnSpc="1">
            <a:prstTxWarp prst="textNoShape">
              <a:avLst/>
            </a:prstTxWarp>
            <a:normAutofit/>
          </a:bodyPr>
          <a:lstStyle/>
          <a:p>
            <a:r>
              <a:rPr lang="en-GB">
                <a:solidFill>
                  <a:srgbClr val="FFFFFF"/>
                </a:solidFill>
              </a:rPr>
              <a:t>BASIC CONSTITUTIONAL PRINCIPLES</a:t>
            </a:r>
          </a:p>
        </p:txBody>
      </p:sp>
      <p:sp>
        <p:nvSpPr>
          <p:cNvPr id="4" name="AutoShape 2" descr="Chamber-House-of-Commons-Houses-Parliament-London.webp (1600×1065)">
            <a:extLst>
              <a:ext uri="{FF2B5EF4-FFF2-40B4-BE49-F238E27FC236}">
                <a16:creationId xmlns:a16="http://schemas.microsoft.com/office/drawing/2014/main" id="{3EE58BB6-D6D8-4FB6-A47D-4CE6E308A34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19232477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A317F12-133B-46C7-98FE-4D0A1612F90D}"/>
              </a:ext>
            </a:extLst>
          </p:cNvPr>
          <p:cNvSpPr>
            <a:spLocks noGrp="1"/>
          </p:cNvSpPr>
          <p:nvPr>
            <p:ph type="title"/>
          </p:nvPr>
        </p:nvSpPr>
        <p:spPr>
          <a:xfrm>
            <a:off x="524741" y="620392"/>
            <a:ext cx="3808268" cy="5504688"/>
          </a:xfrm>
        </p:spPr>
        <p:txBody>
          <a:bodyPr>
            <a:normAutofit/>
          </a:bodyPr>
          <a:lstStyle/>
          <a:p>
            <a:r>
              <a:rPr lang="en-GB" sz="4700">
                <a:solidFill>
                  <a:schemeClr val="bg1"/>
                </a:solidFill>
              </a:rPr>
              <a:t>Three Constitutional Principles				</a:t>
            </a:r>
          </a:p>
        </p:txBody>
      </p:sp>
      <p:graphicFrame>
        <p:nvGraphicFramePr>
          <p:cNvPr id="5" name="Content Placeholder 2">
            <a:extLst>
              <a:ext uri="{FF2B5EF4-FFF2-40B4-BE49-F238E27FC236}">
                <a16:creationId xmlns:a16="http://schemas.microsoft.com/office/drawing/2014/main" id="{31C9D959-C81D-E384-0D48-1E82CC010352}"/>
              </a:ext>
            </a:extLst>
          </p:cNvPr>
          <p:cNvGraphicFramePr>
            <a:graphicFrameLocks noGrp="1"/>
          </p:cNvGraphicFramePr>
          <p:nvPr>
            <p:ph idx="1"/>
            <p:extLst>
              <p:ext uri="{D42A27DB-BD31-4B8C-83A1-F6EECF244321}">
                <p14:modId xmlns:p14="http://schemas.microsoft.com/office/powerpoint/2010/main" val="2273559595"/>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03181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2FCF9E-5C7B-4D7E-AC78-8174759F414D}"/>
              </a:ext>
            </a:extLst>
          </p:cNvPr>
          <p:cNvSpPr>
            <a:spLocks noGrp="1"/>
          </p:cNvSpPr>
          <p:nvPr>
            <p:ph type="title"/>
          </p:nvPr>
        </p:nvSpPr>
        <p:spPr>
          <a:xfrm>
            <a:off x="836679" y="723898"/>
            <a:ext cx="6002110" cy="1495425"/>
          </a:xfrm>
        </p:spPr>
        <p:txBody>
          <a:bodyPr>
            <a:normAutofit/>
          </a:bodyPr>
          <a:lstStyle/>
          <a:p>
            <a:r>
              <a:rPr lang="en-GB" sz="4000"/>
              <a:t>The Separation of Powers</a:t>
            </a:r>
          </a:p>
        </p:txBody>
      </p:sp>
      <p:sp>
        <p:nvSpPr>
          <p:cNvPr id="3" name="Content Placeholder 2">
            <a:extLst>
              <a:ext uri="{FF2B5EF4-FFF2-40B4-BE49-F238E27FC236}">
                <a16:creationId xmlns:a16="http://schemas.microsoft.com/office/drawing/2014/main" id="{CD6A3BAB-8EC8-4ECE-8C41-811E1D960B8F}"/>
              </a:ext>
            </a:extLst>
          </p:cNvPr>
          <p:cNvSpPr>
            <a:spLocks noGrp="1"/>
          </p:cNvSpPr>
          <p:nvPr>
            <p:ph idx="1"/>
          </p:nvPr>
        </p:nvSpPr>
        <p:spPr>
          <a:xfrm>
            <a:off x="836680" y="1990725"/>
            <a:ext cx="6002110" cy="4143376"/>
          </a:xfrm>
        </p:spPr>
        <p:txBody>
          <a:bodyPr>
            <a:normAutofit lnSpcReduction="10000"/>
          </a:bodyPr>
          <a:lstStyle/>
          <a:p>
            <a:pPr marL="0" indent="0" fontAlgn="base">
              <a:buNone/>
            </a:pPr>
            <a:r>
              <a:rPr lang="en-GB" sz="1600" b="1" dirty="0"/>
              <a:t>Montesquieu </a:t>
            </a:r>
            <a:r>
              <a:rPr lang="en-GB" sz="1600" b="1" i="1" dirty="0" err="1"/>
              <a:t>L’Esprit</a:t>
            </a:r>
            <a:r>
              <a:rPr lang="en-GB" sz="1600" b="1" i="1" dirty="0"/>
              <a:t> de Lois </a:t>
            </a:r>
            <a:r>
              <a:rPr lang="en-GB" sz="1600" b="1" dirty="0"/>
              <a:t>1758</a:t>
            </a:r>
          </a:p>
          <a:p>
            <a:pPr marL="0" indent="0" fontAlgn="base">
              <a:buNone/>
            </a:pPr>
            <a:r>
              <a:rPr lang="en-GB" sz="1600" i="1" dirty="0">
                <a:effectLst/>
                <a:latin typeface="inherit"/>
                <a:ea typeface="Times New Roman" panose="02020603050405020304" pitchFamily="18" charset="0"/>
              </a:rPr>
              <a:t>‘When legislative power is united with executive power in a single person or in a single body of the magistracy, there is no liberty, because one can fear that the same monarch or senate that makes tyrannical laws will execute them tyrannically.</a:t>
            </a:r>
            <a:endParaRPr lang="en-GB" sz="1600" dirty="0">
              <a:effectLst/>
              <a:latin typeface="Times New Roman" panose="02020603050405020304" pitchFamily="18" charset="0"/>
              <a:ea typeface="Times New Roman" panose="02020603050405020304" pitchFamily="18" charset="0"/>
            </a:endParaRPr>
          </a:p>
          <a:p>
            <a:pPr marL="0" indent="0" fontAlgn="base">
              <a:buNone/>
            </a:pPr>
            <a:r>
              <a:rPr lang="en-GB" sz="1600" i="1" dirty="0">
                <a:effectLst/>
                <a:latin typeface="inherit"/>
                <a:ea typeface="Times New Roman" panose="02020603050405020304" pitchFamily="18" charset="0"/>
              </a:rPr>
              <a:t>Nor is there liberty if the power of judging is not separate from legislative power and from executive power. If it were joined to legislative power, the power over the life and liberty of the citizen would be arbitrary, for the judge would be the legislator. If it were joined to executive power, the judge could have the force of an oppressor.</a:t>
            </a:r>
            <a:endParaRPr lang="en-GB" sz="1600" dirty="0">
              <a:effectLst/>
              <a:latin typeface="Times New Roman" panose="02020603050405020304" pitchFamily="18" charset="0"/>
              <a:ea typeface="Times New Roman" panose="02020603050405020304" pitchFamily="18" charset="0"/>
            </a:endParaRPr>
          </a:p>
          <a:p>
            <a:pPr marL="0" indent="0" fontAlgn="base">
              <a:buNone/>
            </a:pPr>
            <a:r>
              <a:rPr lang="en-GB" sz="1600" i="1" dirty="0">
                <a:effectLst/>
                <a:latin typeface="inherit"/>
                <a:ea typeface="Times New Roman" panose="02020603050405020304" pitchFamily="18" charset="0"/>
              </a:rPr>
              <a:t>All would be lost </a:t>
            </a:r>
            <a:r>
              <a:rPr lang="en-GB" sz="1600" b="1" i="1" dirty="0">
                <a:effectLst/>
                <a:latin typeface="inherit"/>
                <a:ea typeface="Times New Roman" panose="02020603050405020304" pitchFamily="18" charset="0"/>
              </a:rPr>
              <a:t>if the same man or the same body of principal men</a:t>
            </a:r>
            <a:r>
              <a:rPr lang="en-GB" sz="1600" i="1" dirty="0">
                <a:effectLst/>
                <a:latin typeface="inherit"/>
                <a:ea typeface="Times New Roman" panose="02020603050405020304" pitchFamily="18" charset="0"/>
              </a:rPr>
              <a:t>, either of nobles, or of the people, </a:t>
            </a:r>
            <a:r>
              <a:rPr lang="en-GB" sz="1600" b="1" i="1" dirty="0">
                <a:effectLst/>
                <a:latin typeface="inherit"/>
                <a:ea typeface="Times New Roman" panose="02020603050405020304" pitchFamily="18" charset="0"/>
              </a:rPr>
              <a:t>exercised these three powers</a:t>
            </a:r>
            <a:r>
              <a:rPr lang="en-GB" sz="1600" i="1" dirty="0">
                <a:effectLst/>
                <a:latin typeface="inherit"/>
                <a:ea typeface="Times New Roman" panose="02020603050405020304" pitchFamily="18" charset="0"/>
              </a:rPr>
              <a:t>: that of making the laws, that of executing public resolutions, and that of judging the crimes or the disputes of individuals.’</a:t>
            </a:r>
          </a:p>
          <a:p>
            <a:pPr fontAlgn="base"/>
            <a:r>
              <a:rPr lang="en-GB" sz="1600" dirty="0">
                <a:latin typeface="inherit"/>
                <a:ea typeface="Times New Roman" panose="02020603050405020304" pitchFamily="18" charset="0"/>
              </a:rPr>
              <a:t>Rationale: Preserve liberty and prevent the abuse of power</a:t>
            </a:r>
          </a:p>
          <a:p>
            <a:pPr fontAlgn="base"/>
            <a:r>
              <a:rPr lang="en-GB" sz="1600" dirty="0">
                <a:effectLst/>
                <a:latin typeface="inherit"/>
                <a:ea typeface="Times New Roman" panose="02020603050405020304" pitchFamily="18" charset="0"/>
              </a:rPr>
              <a:t>Checks and balances</a:t>
            </a:r>
          </a:p>
          <a:p>
            <a:pPr marL="0" indent="0" fontAlgn="base">
              <a:buNone/>
            </a:pPr>
            <a:endParaRPr lang="en-GB" sz="1600" i="1" dirty="0">
              <a:latin typeface="inherit"/>
              <a:ea typeface="Times New Roman" panose="02020603050405020304" pitchFamily="18" charset="0"/>
            </a:endParaRPr>
          </a:p>
          <a:p>
            <a:pPr marL="0" indent="0" fontAlgn="base">
              <a:buNone/>
            </a:pPr>
            <a:endParaRPr lang="en-GB" sz="1600" dirty="0">
              <a:effectLst/>
              <a:latin typeface="Times New Roman" panose="02020603050405020304" pitchFamily="18" charset="0"/>
              <a:ea typeface="Times New Roman" panose="02020603050405020304" pitchFamily="18" charset="0"/>
            </a:endParaRPr>
          </a:p>
          <a:p>
            <a:pPr marL="0" indent="0">
              <a:spcAft>
                <a:spcPts val="800"/>
              </a:spcAft>
              <a:buNone/>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600" dirty="0"/>
          </a:p>
        </p:txBody>
      </p:sp>
      <p:pic>
        <p:nvPicPr>
          <p:cNvPr id="7" name="Picture 6" descr="A picture containing text&#10;&#10;Description automatically generated">
            <a:extLst>
              <a:ext uri="{FF2B5EF4-FFF2-40B4-BE49-F238E27FC236}">
                <a16:creationId xmlns:a16="http://schemas.microsoft.com/office/drawing/2014/main" id="{38EAC019-6614-4E75-8147-AC0553A7E6E4}"/>
              </a:ext>
            </a:extLst>
          </p:cNvPr>
          <p:cNvPicPr>
            <a:picLocks noChangeAspect="1"/>
          </p:cNvPicPr>
          <p:nvPr/>
        </p:nvPicPr>
        <p:blipFill rotWithShape="1">
          <a:blip r:embed="rId2">
            <a:extLst>
              <a:ext uri="{28A0092B-C50C-407E-A947-70E740481C1C}">
                <a14:useLocalDpi xmlns:a14="http://schemas.microsoft.com/office/drawing/2010/main" val="0"/>
              </a:ext>
            </a:extLst>
          </a:blip>
          <a:srcRect l="2809" r="1" b="1"/>
          <a:stretch/>
        </p:blipFill>
        <p:spPr>
          <a:xfrm>
            <a:off x="7199440" y="10"/>
            <a:ext cx="4992560" cy="6857990"/>
          </a:xfrm>
          <a:prstGeom prst="rect">
            <a:avLst/>
          </a:prstGeom>
          <a:effectLst/>
        </p:spPr>
      </p:pic>
    </p:spTree>
    <p:extLst>
      <p:ext uri="{BB962C8B-B14F-4D97-AF65-F5344CB8AC3E}">
        <p14:creationId xmlns:p14="http://schemas.microsoft.com/office/powerpoint/2010/main" val="3695706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343751">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604A4A-3557-4DC8-AAA5-5D1030D256E6}"/>
              </a:ext>
            </a:extLst>
          </p:cNvPr>
          <p:cNvSpPr>
            <a:spLocks noGrp="1"/>
          </p:cNvSpPr>
          <p:nvPr>
            <p:ph type="title"/>
          </p:nvPr>
        </p:nvSpPr>
        <p:spPr>
          <a:xfrm>
            <a:off x="524256" y="491260"/>
            <a:ext cx="6594189" cy="1625210"/>
          </a:xfrm>
        </p:spPr>
        <p:txBody>
          <a:bodyPr>
            <a:normAutofit/>
          </a:bodyPr>
          <a:lstStyle/>
          <a:p>
            <a:r>
              <a:rPr lang="en-GB">
                <a:solidFill>
                  <a:srgbClr val="FFFFFF"/>
                </a:solidFill>
              </a:rPr>
              <a:t>The Value of the Separation of Powers</a:t>
            </a:r>
          </a:p>
        </p:txBody>
      </p:sp>
      <p:pic>
        <p:nvPicPr>
          <p:cNvPr id="5" name="Picture 4">
            <a:extLst>
              <a:ext uri="{FF2B5EF4-FFF2-40B4-BE49-F238E27FC236}">
                <a16:creationId xmlns:a16="http://schemas.microsoft.com/office/drawing/2014/main" id="{04FEEE95-6D7D-4F8B-8897-94166228EED9}"/>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r="2650" b="-1"/>
          <a:stretch/>
        </p:blipFill>
        <p:spPr>
          <a:xfrm>
            <a:off x="327547" y="2454903"/>
            <a:ext cx="7058306" cy="4080254"/>
          </a:xfrm>
          <a:prstGeom prst="rect">
            <a:avLst/>
          </a:prstGeom>
        </p:spPr>
      </p:pic>
      <p:sp>
        <p:nvSpPr>
          <p:cNvPr id="19" name="Rectangle 1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B96E1CF-8207-4E10-B20A-CBDCFFD15D78}"/>
              </a:ext>
            </a:extLst>
          </p:cNvPr>
          <p:cNvSpPr>
            <a:spLocks noGrp="1"/>
          </p:cNvSpPr>
          <p:nvPr>
            <p:ph idx="1"/>
          </p:nvPr>
        </p:nvSpPr>
        <p:spPr>
          <a:xfrm>
            <a:off x="8029319" y="917725"/>
            <a:ext cx="3424739" cy="4852362"/>
          </a:xfrm>
        </p:spPr>
        <p:txBody>
          <a:bodyPr anchor="ctr">
            <a:normAutofit/>
          </a:bodyPr>
          <a:lstStyle/>
          <a:p>
            <a:r>
              <a:rPr lang="en-GB" sz="2000">
                <a:solidFill>
                  <a:srgbClr val="FFFFFF"/>
                </a:solidFill>
              </a:rPr>
              <a:t>What is the value in this? </a:t>
            </a:r>
          </a:p>
          <a:p>
            <a:r>
              <a:rPr lang="en-GB" sz="2000">
                <a:solidFill>
                  <a:srgbClr val="FFFFFF"/>
                </a:solidFill>
              </a:rPr>
              <a:t>Hypothetical scenario</a:t>
            </a:r>
          </a:p>
          <a:p>
            <a:pPr lvl="1"/>
            <a:r>
              <a:rPr lang="en-GB" sz="2000">
                <a:solidFill>
                  <a:srgbClr val="FFFFFF"/>
                </a:solidFill>
              </a:rPr>
              <a:t>To what extent does the absence of a separation of powers enable abuse of power in this scenario? </a:t>
            </a:r>
          </a:p>
          <a:p>
            <a:pPr lvl="1"/>
            <a:r>
              <a:rPr lang="en-GB" sz="2000">
                <a:solidFill>
                  <a:srgbClr val="FFFFFF"/>
                </a:solidFill>
              </a:rPr>
              <a:t>What would have happened if there was a separation of powers to some extent?</a:t>
            </a:r>
          </a:p>
          <a:p>
            <a:r>
              <a:rPr lang="en-GB" sz="2000">
                <a:solidFill>
                  <a:srgbClr val="FFFFFF"/>
                </a:solidFill>
              </a:rPr>
              <a:t>‘</a:t>
            </a:r>
            <a:r>
              <a:rPr lang="en-GB" sz="2000" i="1">
                <a:solidFill>
                  <a:srgbClr val="FFFFFF"/>
                </a:solidFill>
              </a:rPr>
              <a:t>Power tends to corrupt and absolute power corrupts absolutely</a:t>
            </a:r>
            <a:r>
              <a:rPr lang="en-GB" sz="2000">
                <a:solidFill>
                  <a:srgbClr val="FFFFFF"/>
                </a:solidFill>
              </a:rPr>
              <a:t>.’ (Lord Acton)</a:t>
            </a:r>
          </a:p>
        </p:txBody>
      </p:sp>
    </p:spTree>
    <p:extLst>
      <p:ext uri="{BB962C8B-B14F-4D97-AF65-F5344CB8AC3E}">
        <p14:creationId xmlns:p14="http://schemas.microsoft.com/office/powerpoint/2010/main" val="187908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E57A3F2-3497-430E-BCD2-151E9B574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6">
            <a:extLst>
              <a:ext uri="{FF2B5EF4-FFF2-40B4-BE49-F238E27FC236}">
                <a16:creationId xmlns:a16="http://schemas.microsoft.com/office/drawing/2014/main" id="{88B1F424-0E60-4F04-AFC7-00E1F2110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7">
            <a:extLst>
              <a:ext uri="{FF2B5EF4-FFF2-40B4-BE49-F238E27FC236}">
                <a16:creationId xmlns:a16="http://schemas.microsoft.com/office/drawing/2014/main" id="{6B509DD1-7F4E-4C4D-9B18-626473A5F7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Rectangle 8">
            <a:extLst>
              <a:ext uri="{FF2B5EF4-FFF2-40B4-BE49-F238E27FC236}">
                <a16:creationId xmlns:a16="http://schemas.microsoft.com/office/drawing/2014/main" id="{BB89D3BB-9A77-48E3-8C98-9A0A1DD4F7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754595EC-93DF-4457-AF90-1563889991C0}"/>
              </a:ext>
            </a:extLst>
          </p:cNvPr>
          <p:cNvSpPr>
            <a:spLocks noGrp="1"/>
          </p:cNvSpPr>
          <p:nvPr>
            <p:ph type="title"/>
          </p:nvPr>
        </p:nvSpPr>
        <p:spPr>
          <a:xfrm>
            <a:off x="1322754" y="1522820"/>
            <a:ext cx="2748041" cy="3601914"/>
          </a:xfrm>
        </p:spPr>
        <p:txBody>
          <a:bodyPr anchor="ctr">
            <a:normAutofit/>
          </a:bodyPr>
          <a:lstStyle/>
          <a:p>
            <a:r>
              <a:rPr lang="en-GB" sz="3600" dirty="0">
                <a:solidFill>
                  <a:srgbClr val="FFFFFF"/>
                </a:solidFill>
              </a:rPr>
              <a:t>Three Branches of State</a:t>
            </a:r>
          </a:p>
        </p:txBody>
      </p:sp>
      <p:graphicFrame>
        <p:nvGraphicFramePr>
          <p:cNvPr id="5" name="Content Placeholder 2">
            <a:extLst>
              <a:ext uri="{FF2B5EF4-FFF2-40B4-BE49-F238E27FC236}">
                <a16:creationId xmlns:a16="http://schemas.microsoft.com/office/drawing/2014/main" id="{CB4A7BA1-3426-5618-F090-C774F236F884}"/>
              </a:ext>
            </a:extLst>
          </p:cNvPr>
          <p:cNvGraphicFramePr>
            <a:graphicFrameLocks noGrp="1"/>
          </p:cNvGraphicFramePr>
          <p:nvPr>
            <p:ph idx="1"/>
            <p:extLst>
              <p:ext uri="{D42A27DB-BD31-4B8C-83A1-F6EECF244321}">
                <p14:modId xmlns:p14="http://schemas.microsoft.com/office/powerpoint/2010/main" val="1586308872"/>
              </p:ext>
            </p:extLst>
          </p:nvPr>
        </p:nvGraphicFramePr>
        <p:xfrm>
          <a:off x="5042848" y="643467"/>
          <a:ext cx="6489510" cy="52525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4260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118F5D-4937-4C93-9749-2C715F6FCBE0}"/>
              </a:ext>
            </a:extLst>
          </p:cNvPr>
          <p:cNvSpPr>
            <a:spLocks noGrp="1"/>
          </p:cNvSpPr>
          <p:nvPr>
            <p:ph type="title"/>
          </p:nvPr>
        </p:nvSpPr>
        <p:spPr>
          <a:xfrm>
            <a:off x="630936" y="639520"/>
            <a:ext cx="3429000" cy="1719072"/>
          </a:xfrm>
        </p:spPr>
        <p:txBody>
          <a:bodyPr anchor="b">
            <a:normAutofit/>
          </a:bodyPr>
          <a:lstStyle/>
          <a:p>
            <a:r>
              <a:rPr lang="en-GB" sz="5400"/>
              <a:t>Degrees of Separation </a:t>
            </a: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C53D6E6-5C47-448F-9D87-A1D0EC2B145E}"/>
              </a:ext>
            </a:extLst>
          </p:cNvPr>
          <p:cNvSpPr>
            <a:spLocks noGrp="1"/>
          </p:cNvSpPr>
          <p:nvPr>
            <p:ph idx="1"/>
          </p:nvPr>
        </p:nvSpPr>
        <p:spPr>
          <a:xfrm>
            <a:off x="630936" y="2807208"/>
            <a:ext cx="3429000" cy="3410712"/>
          </a:xfrm>
        </p:spPr>
        <p:txBody>
          <a:bodyPr anchor="t">
            <a:normAutofit/>
          </a:bodyPr>
          <a:lstStyle/>
          <a:p>
            <a:pPr lvl="0"/>
            <a:r>
              <a:rPr lang="en-GB" sz="1700" b="1"/>
              <a:t>Absolute power </a:t>
            </a:r>
            <a:r>
              <a:rPr lang="en-GB" sz="1700">
                <a:sym typeface="Symbol" panose="05050102010706020507" pitchFamily="18" charset="2"/>
              </a:rPr>
              <a:t></a:t>
            </a:r>
            <a:r>
              <a:rPr lang="en-GB" sz="1700"/>
              <a:t> one body/person exercising all three functions </a:t>
            </a:r>
            <a:r>
              <a:rPr lang="en-GB" sz="1700">
                <a:sym typeface="Symbol" panose="05050102010706020507" pitchFamily="18" charset="2"/>
              </a:rPr>
              <a:t></a:t>
            </a:r>
            <a:r>
              <a:rPr lang="en-GB" sz="1700"/>
              <a:t> no separation</a:t>
            </a:r>
          </a:p>
          <a:p>
            <a:pPr lvl="0"/>
            <a:r>
              <a:rPr lang="en-GB" sz="1700" b="1"/>
              <a:t>Absolute (pure) separation </a:t>
            </a:r>
            <a:r>
              <a:rPr lang="en-GB" sz="1700">
                <a:sym typeface="Symbol" panose="05050102010706020507" pitchFamily="18" charset="2"/>
              </a:rPr>
              <a:t></a:t>
            </a:r>
            <a:r>
              <a:rPr lang="en-GB" sz="1700"/>
              <a:t> 3 separate bodies exercising 3 separate function + no overlap in function or personnel</a:t>
            </a:r>
          </a:p>
          <a:p>
            <a:pPr lvl="0"/>
            <a:r>
              <a:rPr lang="en-GB" sz="1700" b="1"/>
              <a:t>Fusion </a:t>
            </a:r>
            <a:r>
              <a:rPr lang="en-GB" sz="1700">
                <a:sym typeface="Wingdings" panose="05000000000000000000" pitchFamily="2" charset="2"/>
              </a:rPr>
              <a:t> </a:t>
            </a:r>
            <a:r>
              <a:rPr lang="en-GB" sz="1700"/>
              <a:t>some overlap between functions and personnel but checks and balances </a:t>
            </a:r>
            <a:r>
              <a:rPr lang="en-GB" sz="1700">
                <a:sym typeface="Symbol" panose="05050102010706020507" pitchFamily="18" charset="2"/>
              </a:rPr>
              <a:t></a:t>
            </a:r>
            <a:r>
              <a:rPr lang="en-GB" sz="1700"/>
              <a:t> weak separation </a:t>
            </a:r>
            <a:r>
              <a:rPr lang="en-GB" sz="1700">
                <a:sym typeface="Symbol" panose="05050102010706020507" pitchFamily="18" charset="2"/>
              </a:rPr>
              <a:t></a:t>
            </a:r>
            <a:r>
              <a:rPr lang="en-GB" sz="1700"/>
              <a:t> mixed government.</a:t>
            </a:r>
          </a:p>
          <a:p>
            <a:endParaRPr lang="en-GB" sz="1700"/>
          </a:p>
          <a:p>
            <a:endParaRPr lang="en-GB" sz="1700"/>
          </a:p>
        </p:txBody>
      </p:sp>
      <p:pic>
        <p:nvPicPr>
          <p:cNvPr id="5" name="Picture 4" descr="Graphical user interface&#10;&#10;Description automatically generated">
            <a:extLst>
              <a:ext uri="{FF2B5EF4-FFF2-40B4-BE49-F238E27FC236}">
                <a16:creationId xmlns:a16="http://schemas.microsoft.com/office/drawing/2014/main" id="{017A4725-0EE2-463E-9F7E-A64AE563D6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4296" y="1209947"/>
            <a:ext cx="6903720" cy="4438105"/>
          </a:xfrm>
          <a:prstGeom prst="rect">
            <a:avLst/>
          </a:prstGeom>
        </p:spPr>
      </p:pic>
    </p:spTree>
    <p:extLst>
      <p:ext uri="{BB962C8B-B14F-4D97-AF65-F5344CB8AC3E}">
        <p14:creationId xmlns:p14="http://schemas.microsoft.com/office/powerpoint/2010/main" val="1166977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583436" y="1848466"/>
            <a:ext cx="4270248" cy="540774"/>
          </a:xfrm>
        </p:spPr>
        <p:txBody>
          <a:bodyPr>
            <a:normAutofit/>
          </a:bodyPr>
          <a:lstStyle/>
          <a:p>
            <a:r>
              <a:rPr lang="en-GB" sz="2200" dirty="0"/>
              <a:t>Functions</a:t>
            </a:r>
          </a:p>
        </p:txBody>
      </p:sp>
      <p:graphicFrame>
        <p:nvGraphicFramePr>
          <p:cNvPr id="11" name="Content Placeholder 10"/>
          <p:cNvGraphicFramePr>
            <a:graphicFrameLocks noGrp="1"/>
          </p:cNvGraphicFramePr>
          <p:nvPr>
            <p:ph sz="quarter" idx="4"/>
          </p:nvPr>
        </p:nvGraphicFramePr>
        <p:xfrm>
          <a:off x="6338888" y="2566220"/>
          <a:ext cx="4181185" cy="34412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p:cNvSpPr>
            <a:spLocks noGrp="1"/>
          </p:cNvSpPr>
          <p:nvPr>
            <p:ph type="body" sz="quarter" idx="13"/>
          </p:nvPr>
        </p:nvSpPr>
        <p:spPr>
          <a:xfrm>
            <a:off x="6249825" y="1685153"/>
            <a:ext cx="4270248" cy="704087"/>
          </a:xfrm>
        </p:spPr>
        <p:txBody>
          <a:bodyPr>
            <a:noAutofit/>
          </a:bodyPr>
          <a:lstStyle/>
          <a:p>
            <a:r>
              <a:rPr lang="en-GB" sz="2200" dirty="0"/>
              <a:t>Checking and balancing</a:t>
            </a:r>
          </a:p>
        </p:txBody>
      </p:sp>
      <p:sp>
        <p:nvSpPr>
          <p:cNvPr id="6" name="Title 5"/>
          <p:cNvSpPr>
            <a:spLocks noGrp="1"/>
          </p:cNvSpPr>
          <p:nvPr>
            <p:ph type="title"/>
          </p:nvPr>
        </p:nvSpPr>
        <p:spPr>
          <a:xfrm>
            <a:off x="2231136" y="370332"/>
            <a:ext cx="7729728" cy="1188720"/>
          </a:xfrm>
        </p:spPr>
        <p:txBody>
          <a:bodyPr/>
          <a:lstStyle/>
          <a:p>
            <a:r>
              <a:rPr lang="en-GB" dirty="0"/>
              <a:t>Separation of powers in the UK</a:t>
            </a:r>
          </a:p>
        </p:txBody>
      </p:sp>
      <p:graphicFrame>
        <p:nvGraphicFramePr>
          <p:cNvPr id="7" name="Content Placeholder 3"/>
          <p:cNvGraphicFramePr>
            <a:graphicFrameLocks noGrp="1"/>
          </p:cNvGraphicFramePr>
          <p:nvPr>
            <p:ph sz="half" idx="2"/>
          </p:nvPr>
        </p:nvGraphicFramePr>
        <p:xfrm>
          <a:off x="1582738" y="2566220"/>
          <a:ext cx="4270375" cy="181896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8" name="Group 7">
            <a:extLst>
              <a:ext uri="{FF2B5EF4-FFF2-40B4-BE49-F238E27FC236}">
                <a16:creationId xmlns:a16="http://schemas.microsoft.com/office/drawing/2014/main" id="{C551E9FC-2FBA-634C-8AF1-1DC347FA5B1C}"/>
              </a:ext>
            </a:extLst>
          </p:cNvPr>
          <p:cNvGrpSpPr/>
          <p:nvPr/>
        </p:nvGrpSpPr>
        <p:grpSpPr>
          <a:xfrm>
            <a:off x="2737157" y="4562168"/>
            <a:ext cx="1972494" cy="1939497"/>
            <a:chOff x="335527" y="1153527"/>
            <a:chExt cx="1786107" cy="1786107"/>
          </a:xfrm>
        </p:grpSpPr>
        <p:sp>
          <p:nvSpPr>
            <p:cNvPr id="9" name="Oval 8">
              <a:extLst>
                <a:ext uri="{FF2B5EF4-FFF2-40B4-BE49-F238E27FC236}">
                  <a16:creationId xmlns:a16="http://schemas.microsoft.com/office/drawing/2014/main" id="{D3802FD7-B546-E04B-9452-3A4FCC47B6D1}"/>
                </a:ext>
              </a:extLst>
            </p:cNvPr>
            <p:cNvSpPr/>
            <p:nvPr/>
          </p:nvSpPr>
          <p:spPr>
            <a:xfrm>
              <a:off x="335527" y="1153527"/>
              <a:ext cx="1786107" cy="1786107"/>
            </a:xfrm>
            <a:prstGeom prst="ellipse">
              <a:avLst/>
            </a:prstGeom>
            <a:solidFill>
              <a:srgbClr val="FFC000"/>
            </a:solidFill>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0" name="Oval 4">
              <a:extLst>
                <a:ext uri="{FF2B5EF4-FFF2-40B4-BE49-F238E27FC236}">
                  <a16:creationId xmlns:a16="http://schemas.microsoft.com/office/drawing/2014/main" id="{D221D8F2-F8C3-AF4A-A8B3-2EF6110D10B3}"/>
                </a:ext>
              </a:extLst>
            </p:cNvPr>
            <p:cNvSpPr txBox="1"/>
            <p:nvPr/>
          </p:nvSpPr>
          <p:spPr>
            <a:xfrm>
              <a:off x="692749" y="1614938"/>
              <a:ext cx="1071664" cy="98235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2000" kern="1200" dirty="0"/>
                <a:t>Judiciary</a:t>
              </a:r>
            </a:p>
          </p:txBody>
        </p:sp>
      </p:grpSp>
    </p:spTree>
    <p:extLst>
      <p:ext uri="{BB962C8B-B14F-4D97-AF65-F5344CB8AC3E}">
        <p14:creationId xmlns:p14="http://schemas.microsoft.com/office/powerpoint/2010/main" val="1010496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E33DAAB-1D21-4BAF-B46F-637AF682C60A}"/>
              </a:ext>
            </a:extLst>
          </p:cNvPr>
          <p:cNvPicPr>
            <a:picLocks noChangeAspect="1"/>
          </p:cNvPicPr>
          <p:nvPr/>
        </p:nvPicPr>
        <p:blipFill rotWithShape="1">
          <a:blip r:embed="rId2"/>
          <a:srcRect t="14429" r="9091" b="8962"/>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F70E25-F73B-4BE6-A3A6-F91135861C92}"/>
              </a:ext>
            </a:extLst>
          </p:cNvPr>
          <p:cNvSpPr>
            <a:spLocks noGrp="1"/>
          </p:cNvSpPr>
          <p:nvPr>
            <p:ph type="title"/>
          </p:nvPr>
        </p:nvSpPr>
        <p:spPr>
          <a:xfrm>
            <a:off x="594804" y="640263"/>
            <a:ext cx="6619811" cy="1344975"/>
          </a:xfrm>
        </p:spPr>
        <p:txBody>
          <a:bodyPr>
            <a:normAutofit/>
          </a:bodyPr>
          <a:lstStyle/>
          <a:p>
            <a:r>
              <a:rPr lang="en-GB" sz="4000" dirty="0"/>
              <a:t>Executive and Legislature </a:t>
            </a:r>
          </a:p>
        </p:txBody>
      </p:sp>
      <p:sp>
        <p:nvSpPr>
          <p:cNvPr id="3" name="Content Placeholder 2">
            <a:extLst>
              <a:ext uri="{FF2B5EF4-FFF2-40B4-BE49-F238E27FC236}">
                <a16:creationId xmlns:a16="http://schemas.microsoft.com/office/drawing/2014/main" id="{8A2F215A-4132-4BDD-9EBA-F8006271F75F}"/>
              </a:ext>
            </a:extLst>
          </p:cNvPr>
          <p:cNvSpPr>
            <a:spLocks noGrp="1"/>
          </p:cNvSpPr>
          <p:nvPr>
            <p:ph idx="1"/>
          </p:nvPr>
        </p:nvSpPr>
        <p:spPr>
          <a:xfrm>
            <a:off x="594109" y="2121763"/>
            <a:ext cx="6620505" cy="3773010"/>
          </a:xfrm>
        </p:spPr>
        <p:txBody>
          <a:bodyPr>
            <a:normAutofit/>
          </a:bodyPr>
          <a:lstStyle/>
          <a:p>
            <a:r>
              <a:rPr lang="en-US" sz="2400" dirty="0"/>
              <a:t>Parliament is the legislature.</a:t>
            </a:r>
          </a:p>
          <a:p>
            <a:r>
              <a:rPr lang="en-US" sz="2400" dirty="0"/>
              <a:t>BUT the executive sits within Parliament - the government is the group of MPs led by whoever can command the confidence of the House of Commons – and therefore there is no firm separation between executive and legislature.</a:t>
            </a:r>
          </a:p>
          <a:p>
            <a:r>
              <a:rPr lang="en-US" sz="2400" dirty="0" err="1"/>
              <a:t>Barendt</a:t>
            </a:r>
            <a:r>
              <a:rPr lang="en-US" sz="2400" dirty="0"/>
              <a:t>: ‘functions’ are separated instead.</a:t>
            </a:r>
          </a:p>
          <a:p>
            <a:r>
              <a:rPr lang="en-US" sz="2400" dirty="0"/>
              <a:t>importance of political controls on the executive.</a:t>
            </a:r>
          </a:p>
          <a:p>
            <a:r>
              <a:rPr lang="en-US" sz="2400" dirty="0"/>
              <a:t>‘secondary legislation’ and ‘Henry VIII’ powers.</a:t>
            </a:r>
          </a:p>
          <a:p>
            <a:endParaRPr lang="en-GB" sz="2400" dirty="0"/>
          </a:p>
        </p:txBody>
      </p:sp>
    </p:spTree>
    <p:extLst>
      <p:ext uri="{BB962C8B-B14F-4D97-AF65-F5344CB8AC3E}">
        <p14:creationId xmlns:p14="http://schemas.microsoft.com/office/powerpoint/2010/main" val="2808295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9AF6299-1181-B64A-BD67-2D4C94DDE0FB}"/>
              </a:ext>
            </a:extLst>
          </p:cNvPr>
          <p:cNvPicPr>
            <a:picLocks noChangeAspect="1"/>
          </p:cNvPicPr>
          <p:nvPr/>
        </p:nvPicPr>
        <p:blipFill rotWithShape="1">
          <a:blip r:embed="rId2"/>
          <a:srcRect t="14429" r="9091" b="8962"/>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4804" y="640263"/>
            <a:ext cx="6619811" cy="1344975"/>
          </a:xfrm>
        </p:spPr>
        <p:txBody>
          <a:bodyPr>
            <a:normAutofit/>
          </a:bodyPr>
          <a:lstStyle/>
          <a:p>
            <a:r>
              <a:rPr lang="en-US" sz="4000" dirty="0"/>
              <a:t>Executive and Legislature</a:t>
            </a:r>
          </a:p>
        </p:txBody>
      </p:sp>
      <p:sp>
        <p:nvSpPr>
          <p:cNvPr id="3" name="Content Placeholder 2"/>
          <p:cNvSpPr>
            <a:spLocks noGrp="1"/>
          </p:cNvSpPr>
          <p:nvPr>
            <p:ph idx="1"/>
          </p:nvPr>
        </p:nvSpPr>
        <p:spPr>
          <a:xfrm>
            <a:off x="594109" y="2121763"/>
            <a:ext cx="6620505" cy="3773010"/>
          </a:xfrm>
        </p:spPr>
        <p:txBody>
          <a:bodyPr>
            <a:normAutofit/>
          </a:bodyPr>
          <a:lstStyle/>
          <a:p>
            <a:pPr marL="0" indent="0">
              <a:buNone/>
            </a:pPr>
            <a:r>
              <a:rPr lang="en-US" sz="2400" dirty="0"/>
              <a:t>Executive and legislature in “close union, [a] nearly complete fusion of the executive and legislative powers … the efficient secret of the English constitution.” (Bagehot)</a:t>
            </a:r>
          </a:p>
          <a:p>
            <a:pPr marL="0" indent="0">
              <a:buNone/>
            </a:pPr>
            <a:r>
              <a:rPr lang="en-GB" sz="2400" dirty="0"/>
              <a:t>“a system that intentionally promotes efficiency over abstract concerns about tyranny.” (</a:t>
            </a:r>
            <a:r>
              <a:rPr lang="en-GB" sz="2400" dirty="0" err="1"/>
              <a:t>Krotoszynski</a:t>
            </a:r>
            <a:r>
              <a:rPr lang="en-GB" sz="2400" dirty="0"/>
              <a:t>)</a:t>
            </a:r>
            <a:endParaRPr lang="en-US" sz="2400" dirty="0"/>
          </a:p>
        </p:txBody>
      </p:sp>
    </p:spTree>
    <p:extLst>
      <p:ext uri="{BB962C8B-B14F-4D97-AF65-F5344CB8AC3E}">
        <p14:creationId xmlns:p14="http://schemas.microsoft.com/office/powerpoint/2010/main" val="3109606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4E5F9-5125-3144-8D90-38D7467CAF12}"/>
              </a:ext>
            </a:extLst>
          </p:cNvPr>
          <p:cNvSpPr>
            <a:spLocks noGrp="1"/>
          </p:cNvSpPr>
          <p:nvPr>
            <p:ph type="title"/>
          </p:nvPr>
        </p:nvSpPr>
        <p:spPr>
          <a:xfrm>
            <a:off x="6289158" y="803325"/>
            <a:ext cx="5470026" cy="1325563"/>
          </a:xfrm>
        </p:spPr>
        <p:txBody>
          <a:bodyPr>
            <a:normAutofit/>
          </a:bodyPr>
          <a:lstStyle/>
          <a:p>
            <a:r>
              <a:rPr lang="en-US" dirty="0"/>
              <a:t>Executive and Judiciary </a:t>
            </a:r>
          </a:p>
        </p:txBody>
      </p:sp>
      <p:sp>
        <p:nvSpPr>
          <p:cNvPr id="1036" name="Freeform: Shape 1035">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a:extLst>
              <a:ext uri="{FF2B5EF4-FFF2-40B4-BE49-F238E27FC236}">
                <a16:creationId xmlns:a16="http://schemas.microsoft.com/office/drawing/2014/main" id="{78BE780C-40EA-4F01-8253-9BF7F42CF545}"/>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12208" r="20462"/>
          <a:stretch/>
        </p:blipFill>
        <p:spPr>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3" name="Content Placeholder 2">
            <a:extLst>
              <a:ext uri="{FF2B5EF4-FFF2-40B4-BE49-F238E27FC236}">
                <a16:creationId xmlns:a16="http://schemas.microsoft.com/office/drawing/2014/main" id="{D8E96FF0-6194-EA4F-9A70-580CCD3078DB}"/>
              </a:ext>
            </a:extLst>
          </p:cNvPr>
          <p:cNvSpPr>
            <a:spLocks noGrp="1"/>
          </p:cNvSpPr>
          <p:nvPr>
            <p:ph idx="1"/>
          </p:nvPr>
        </p:nvSpPr>
        <p:spPr>
          <a:xfrm>
            <a:off x="6289158" y="2279018"/>
            <a:ext cx="5259714" cy="3375920"/>
          </a:xfrm>
        </p:spPr>
        <p:txBody>
          <a:bodyPr anchor="t">
            <a:normAutofit/>
          </a:bodyPr>
          <a:lstStyle/>
          <a:p>
            <a:r>
              <a:rPr lang="en-US" sz="1800" dirty="0"/>
              <a:t>Courts uphold the rule of law.</a:t>
            </a:r>
          </a:p>
          <a:p>
            <a:r>
              <a:rPr lang="en-US" sz="1800" dirty="0"/>
              <a:t>Prior to the Constitutional Reform Act 2005, the Lord Chancellor was a) head of the judiciary and b) a government minister and c) a judge.</a:t>
            </a:r>
          </a:p>
          <a:p>
            <a:r>
              <a:rPr lang="en-US" sz="1800" dirty="0"/>
              <a:t>This has now been changed:</a:t>
            </a:r>
          </a:p>
          <a:p>
            <a:pPr lvl="1"/>
            <a:r>
              <a:rPr lang="en-US" sz="1800" dirty="0"/>
              <a:t>Lord Chancellor is not a judge and is not head of the judiciary </a:t>
            </a:r>
            <a:r>
              <a:rPr lang="en-US" sz="1800" dirty="0">
                <a:sym typeface="Wingdings" panose="05000000000000000000" pitchFamily="2" charset="2"/>
              </a:rPr>
              <a:t> </a:t>
            </a:r>
            <a:r>
              <a:rPr lang="en-US" sz="1800" dirty="0"/>
              <a:t>Secretary of State for Justice</a:t>
            </a:r>
          </a:p>
          <a:p>
            <a:pPr lvl="1"/>
            <a:r>
              <a:rPr lang="en-US" sz="1800" dirty="0"/>
              <a:t>Lord Chief Justice is head of the judiciary and is not a politician</a:t>
            </a:r>
          </a:p>
          <a:p>
            <a:r>
              <a:rPr lang="en-US" sz="1800" dirty="0"/>
              <a:t>What has been lost? Judicial representation in government?</a:t>
            </a:r>
          </a:p>
          <a:p>
            <a:endParaRPr lang="en-US" sz="1800" dirty="0"/>
          </a:p>
        </p:txBody>
      </p:sp>
    </p:spTree>
    <p:extLst>
      <p:ext uri="{BB962C8B-B14F-4D97-AF65-F5344CB8AC3E}">
        <p14:creationId xmlns:p14="http://schemas.microsoft.com/office/powerpoint/2010/main" val="4230834944"/>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C3C2-5AAD-4FE3-AFD9-967DA3950FE5}"/>
              </a:ext>
              <a:ext uri="{C183D7F6-B498-43B3-948B-1728B52AA6E4}">
                <adec:decorative xmlns:adec="http://schemas.microsoft.com/office/drawing/2017/decorative" val="1"/>
              </a:ext>
            </a:extLst>
          </p:cNvPr>
          <p:cNvSpPr>
            <a:spLocks noGrp="1"/>
          </p:cNvSpPr>
          <p:nvPr>
            <p:ph type="title"/>
          </p:nvPr>
        </p:nvSpPr>
        <p:spPr>
          <a:xfrm>
            <a:off x="6289158" y="803325"/>
            <a:ext cx="5588517" cy="1325563"/>
          </a:xfrm>
        </p:spPr>
        <p:txBody>
          <a:bodyPr>
            <a:normAutofit/>
          </a:bodyPr>
          <a:lstStyle/>
          <a:p>
            <a:r>
              <a:rPr lang="en-US" dirty="0"/>
              <a:t>Executive and Judiciary </a:t>
            </a:r>
            <a:endParaRPr lang="en-GB" dirty="0"/>
          </a:p>
        </p:txBody>
      </p:sp>
      <p:sp>
        <p:nvSpPr>
          <p:cNvPr id="9" name="Freeform: Shape 8">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a:extLst>
              <a:ext uri="{FF2B5EF4-FFF2-40B4-BE49-F238E27FC236}">
                <a16:creationId xmlns:a16="http://schemas.microsoft.com/office/drawing/2014/main" id="{03B24F88-1439-4DE6-94C5-082A8493735F}"/>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12208" r="20462"/>
          <a:stretch/>
        </p:blipFill>
        <p:spPr>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3" name="Content Placeholder 2">
            <a:extLst>
              <a:ext uri="{FF2B5EF4-FFF2-40B4-BE49-F238E27FC236}">
                <a16:creationId xmlns:a16="http://schemas.microsoft.com/office/drawing/2014/main" id="{CA84224A-CC98-4EE1-A1F7-4ACCA6C4010F}"/>
              </a:ext>
            </a:extLst>
          </p:cNvPr>
          <p:cNvSpPr>
            <a:spLocks noGrp="1"/>
          </p:cNvSpPr>
          <p:nvPr>
            <p:ph idx="1"/>
          </p:nvPr>
        </p:nvSpPr>
        <p:spPr>
          <a:xfrm>
            <a:off x="6289158" y="2279018"/>
            <a:ext cx="5259714" cy="3375920"/>
          </a:xfrm>
        </p:spPr>
        <p:txBody>
          <a:bodyPr anchor="t">
            <a:normAutofit/>
          </a:bodyPr>
          <a:lstStyle/>
          <a:p>
            <a:r>
              <a:rPr lang="en-US" sz="1500" dirty="0"/>
              <a:t>Should judges ‘defer’ to the executive?</a:t>
            </a:r>
            <a:endParaRPr lang="en-GB" sz="1500" dirty="0"/>
          </a:p>
          <a:p>
            <a:pPr marL="0" indent="0">
              <a:buNone/>
            </a:pPr>
            <a:r>
              <a:rPr lang="en-GB" sz="1500" dirty="0"/>
              <a:t>“The citizen must be able to challenge the legitimacy of executive action before an independent judiciary.  Because it is the executive that exercises the power of the State and because it is the executive, in one form or another, that is the most frequent litigator in the courts, it is from executive pressure or influence that judges require particularly to be protected.” (Lord Phillips)</a:t>
            </a:r>
          </a:p>
          <a:p>
            <a:pPr marL="0" indent="0">
              <a:buNone/>
            </a:pPr>
            <a:r>
              <a:rPr lang="en-GB" sz="1500" b="1" i="1" dirty="0"/>
              <a:t>Jackson v Her Majesty’s Attorney General </a:t>
            </a:r>
            <a:r>
              <a:rPr lang="en-GB" sz="1500" b="1" dirty="0"/>
              <a:t>[2005] UKHL 56</a:t>
            </a:r>
          </a:p>
          <a:p>
            <a:pPr marL="0" indent="0">
              <a:buNone/>
            </a:pPr>
            <a:r>
              <a:rPr lang="en-GB" sz="1500" dirty="0"/>
              <a:t>“It has been a source of concern to some constitutionalists [that] … the Commons, dominated by the executive, [functions] as the ultimately unconstrained power in the state.” [41]</a:t>
            </a:r>
          </a:p>
          <a:p>
            <a:pPr marL="0" indent="0">
              <a:buNone/>
            </a:pPr>
            <a:r>
              <a:rPr lang="en-GB" sz="1500" dirty="0"/>
              <a:t>“standing between the executive and citizens.” [102]</a:t>
            </a:r>
          </a:p>
          <a:p>
            <a:endParaRPr lang="en-GB" sz="1500" dirty="0"/>
          </a:p>
        </p:txBody>
      </p:sp>
    </p:spTree>
    <p:extLst>
      <p:ext uri="{BB962C8B-B14F-4D97-AF65-F5344CB8AC3E}">
        <p14:creationId xmlns:p14="http://schemas.microsoft.com/office/powerpoint/2010/main" val="3687725759"/>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5D2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03AECDA-8F91-4CBA-9912-622DB91A2B68}"/>
              </a:ext>
            </a:extLst>
          </p:cNvPr>
          <p:cNvSpPr>
            <a:spLocks noGrp="1"/>
          </p:cNvSpPr>
          <p:nvPr>
            <p:ph type="title"/>
          </p:nvPr>
        </p:nvSpPr>
        <p:spPr>
          <a:xfrm>
            <a:off x="524256" y="516804"/>
            <a:ext cx="6594189" cy="1625210"/>
          </a:xfrm>
        </p:spPr>
        <p:txBody>
          <a:bodyPr>
            <a:normAutofit/>
          </a:bodyPr>
          <a:lstStyle/>
          <a:p>
            <a:r>
              <a:rPr lang="en-GB">
                <a:solidFill>
                  <a:srgbClr val="FFFFFF"/>
                </a:solidFill>
              </a:rPr>
              <a:t>Lecture 2</a:t>
            </a:r>
          </a:p>
        </p:txBody>
      </p:sp>
      <p:sp>
        <p:nvSpPr>
          <p:cNvPr id="45" name="Rectangle 44">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24F414D-6337-4E54-A769-4C110C92F9D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744" y="2666030"/>
            <a:ext cx="6579910" cy="3635400"/>
          </a:xfrm>
          <a:prstGeom prst="rect">
            <a:avLst/>
          </a:prstGeom>
        </p:spPr>
      </p:pic>
      <p:sp>
        <p:nvSpPr>
          <p:cNvPr id="47" name="Rectangle 4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5037D4F-646E-4DEB-8756-9746C97B3322}"/>
              </a:ext>
            </a:extLst>
          </p:cNvPr>
          <p:cNvSpPr>
            <a:spLocks noGrp="1"/>
          </p:cNvSpPr>
          <p:nvPr>
            <p:ph idx="1"/>
          </p:nvPr>
        </p:nvSpPr>
        <p:spPr>
          <a:xfrm>
            <a:off x="8029319" y="917725"/>
            <a:ext cx="3424739" cy="4852362"/>
          </a:xfrm>
        </p:spPr>
        <p:txBody>
          <a:bodyPr anchor="ctr">
            <a:normAutofit/>
          </a:bodyPr>
          <a:lstStyle/>
          <a:p>
            <a:r>
              <a:rPr lang="en-GB" sz="2000">
                <a:solidFill>
                  <a:srgbClr val="FFFFFF"/>
                </a:solidFill>
              </a:rPr>
              <a:t>Sources of the UK Constitution</a:t>
            </a:r>
          </a:p>
          <a:p>
            <a:r>
              <a:rPr lang="en-GB" sz="2000">
                <a:solidFill>
                  <a:srgbClr val="FFFFFF"/>
                </a:solidFill>
              </a:rPr>
              <a:t>Changing nature of the Crown</a:t>
            </a:r>
          </a:p>
          <a:p>
            <a:r>
              <a:rPr lang="en-GB" sz="2000">
                <a:solidFill>
                  <a:srgbClr val="FFFFFF"/>
                </a:solidFill>
              </a:rPr>
              <a:t>Constitutional Principles</a:t>
            </a:r>
          </a:p>
          <a:p>
            <a:r>
              <a:rPr lang="en-GB" sz="2000">
                <a:solidFill>
                  <a:srgbClr val="FFFFFF"/>
                </a:solidFill>
              </a:rPr>
              <a:t>Separation of Powers in the UK </a:t>
            </a:r>
          </a:p>
          <a:p>
            <a:r>
              <a:rPr lang="en-GB" sz="2000">
                <a:solidFill>
                  <a:srgbClr val="FFFFFF"/>
                </a:solidFill>
              </a:rPr>
              <a:t>Constitutional Reform Act 2005</a:t>
            </a:r>
          </a:p>
          <a:p>
            <a:endParaRPr lang="en-GB" sz="2000">
              <a:solidFill>
                <a:srgbClr val="FFFFFF"/>
              </a:solidFill>
            </a:endParaRPr>
          </a:p>
        </p:txBody>
      </p:sp>
    </p:spTree>
    <p:extLst>
      <p:ext uri="{BB962C8B-B14F-4D97-AF65-F5344CB8AC3E}">
        <p14:creationId xmlns:p14="http://schemas.microsoft.com/office/powerpoint/2010/main" val="25760441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1EE55-44A2-4F64-9920-2CE0CF244AE2}"/>
              </a:ext>
            </a:extLst>
          </p:cNvPr>
          <p:cNvSpPr>
            <a:spLocks noGrp="1"/>
          </p:cNvSpPr>
          <p:nvPr>
            <p:ph type="title"/>
          </p:nvPr>
        </p:nvSpPr>
        <p:spPr>
          <a:xfrm>
            <a:off x="6234328" y="803325"/>
            <a:ext cx="5811491" cy="1325563"/>
          </a:xfrm>
        </p:spPr>
        <p:txBody>
          <a:bodyPr>
            <a:normAutofit/>
          </a:bodyPr>
          <a:lstStyle/>
          <a:p>
            <a:r>
              <a:rPr lang="en-GB" dirty="0"/>
              <a:t>Legislature and Judiciary</a:t>
            </a:r>
          </a:p>
        </p:txBody>
      </p:sp>
      <p:sp>
        <p:nvSpPr>
          <p:cNvPr id="15" name="Freeform: Shape 1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CF8014C-B78A-4E94-87BB-1BB0AE0F63A7}"/>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43805" r="2065"/>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3" name="Content Placeholder 2">
            <a:extLst>
              <a:ext uri="{FF2B5EF4-FFF2-40B4-BE49-F238E27FC236}">
                <a16:creationId xmlns:a16="http://schemas.microsoft.com/office/drawing/2014/main" id="{92A8F82B-A8DE-4F4E-AEE1-256E1787B5B9}"/>
              </a:ext>
            </a:extLst>
          </p:cNvPr>
          <p:cNvSpPr>
            <a:spLocks noGrp="1"/>
          </p:cNvSpPr>
          <p:nvPr>
            <p:ph idx="1"/>
          </p:nvPr>
        </p:nvSpPr>
        <p:spPr>
          <a:xfrm>
            <a:off x="6234329" y="2279018"/>
            <a:ext cx="5314543" cy="3375920"/>
          </a:xfrm>
        </p:spPr>
        <p:txBody>
          <a:bodyPr anchor="t">
            <a:normAutofit/>
          </a:bodyPr>
          <a:lstStyle/>
          <a:p>
            <a:r>
              <a:rPr lang="en-GB" sz="1500" dirty="0"/>
              <a:t>Convention that members of executive should not criticise judges. </a:t>
            </a:r>
          </a:p>
          <a:p>
            <a:r>
              <a:rPr lang="en-GB" sz="1500" dirty="0"/>
              <a:t>MPs prevented from raising matters which are ‘sub judice’ (before court or awaiting trial) in Parliament.</a:t>
            </a:r>
          </a:p>
          <a:p>
            <a:r>
              <a:rPr lang="en-GB" sz="1500" dirty="0"/>
              <a:t>No court order would restrict/prohibit Parliamentary proceedings/debate </a:t>
            </a:r>
            <a:r>
              <a:rPr lang="en-GB" sz="1500" dirty="0">
                <a:sym typeface="Wingdings" panose="05000000000000000000" pitchFamily="2" charset="2"/>
              </a:rPr>
              <a:t> Article 9 Bill of Rights 1689  “absolute privilege” (Lord Neuberger)</a:t>
            </a:r>
            <a:endParaRPr lang="en-US" sz="1500" dirty="0"/>
          </a:p>
          <a:p>
            <a:r>
              <a:rPr lang="en-US" sz="1500" dirty="0"/>
              <a:t>Judicial independence </a:t>
            </a:r>
            <a:r>
              <a:rPr lang="en-US" sz="1500" dirty="0">
                <a:sym typeface="Wingdings" panose="05000000000000000000" pitchFamily="2" charset="2"/>
              </a:rPr>
              <a:t> Montesquieu </a:t>
            </a:r>
            <a:r>
              <a:rPr lang="en-GB" sz="1500" dirty="0"/>
              <a:t>“the independence of the judiciary has to be real and not apparent merely.” This is been supported by </a:t>
            </a:r>
            <a:r>
              <a:rPr lang="en-GB" sz="1500" dirty="0" err="1"/>
              <a:t>Barendt</a:t>
            </a:r>
            <a:r>
              <a:rPr lang="en-GB" sz="1500" dirty="0"/>
              <a:t>, Locke, Jennings and Dicey </a:t>
            </a:r>
            <a:endParaRPr lang="en-US" sz="1500" dirty="0"/>
          </a:p>
          <a:p>
            <a:r>
              <a:rPr lang="en-US" sz="1500" dirty="0"/>
              <a:t>Judges cannot invalidate primary legislation </a:t>
            </a:r>
            <a:r>
              <a:rPr lang="en-US" sz="1500" dirty="0">
                <a:sym typeface="Wingdings" panose="05000000000000000000" pitchFamily="2" charset="2"/>
              </a:rPr>
              <a:t> judicial subordination to Parliament – </a:t>
            </a:r>
            <a:r>
              <a:rPr lang="en-US" sz="1500" i="1" dirty="0">
                <a:sym typeface="Wingdings" panose="05000000000000000000" pitchFamily="2" charset="2"/>
              </a:rPr>
              <a:t>Davis v Johnson </a:t>
            </a:r>
            <a:r>
              <a:rPr lang="en-US" sz="1500" dirty="0">
                <a:sym typeface="Wingdings" panose="05000000000000000000" pitchFamily="2" charset="2"/>
              </a:rPr>
              <a:t>[1979] AC 264</a:t>
            </a:r>
            <a:endParaRPr lang="en-US" sz="1500" dirty="0"/>
          </a:p>
          <a:p>
            <a:endParaRPr lang="en-GB" sz="1500" dirty="0"/>
          </a:p>
        </p:txBody>
      </p:sp>
    </p:spTree>
    <p:extLst>
      <p:ext uri="{BB962C8B-B14F-4D97-AF65-F5344CB8AC3E}">
        <p14:creationId xmlns:p14="http://schemas.microsoft.com/office/powerpoint/2010/main" val="1757600146"/>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1EE55-44A2-4F64-9920-2CE0CF244AE2}"/>
              </a:ext>
            </a:extLst>
          </p:cNvPr>
          <p:cNvSpPr>
            <a:spLocks noGrp="1"/>
          </p:cNvSpPr>
          <p:nvPr>
            <p:ph type="title"/>
          </p:nvPr>
        </p:nvSpPr>
        <p:spPr>
          <a:xfrm>
            <a:off x="6234330" y="803325"/>
            <a:ext cx="5314536" cy="1325563"/>
          </a:xfrm>
        </p:spPr>
        <p:txBody>
          <a:bodyPr>
            <a:normAutofit/>
          </a:bodyPr>
          <a:lstStyle/>
          <a:p>
            <a:r>
              <a:rPr lang="en-GB" dirty="0"/>
              <a:t>Legislature and Judiciary</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CF8014C-B78A-4E94-87BB-1BB0AE0F63A7}"/>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43805" r="2065"/>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3" name="Content Placeholder 2">
            <a:extLst>
              <a:ext uri="{FF2B5EF4-FFF2-40B4-BE49-F238E27FC236}">
                <a16:creationId xmlns:a16="http://schemas.microsoft.com/office/drawing/2014/main" id="{92A8F82B-A8DE-4F4E-AEE1-256E1787B5B9}"/>
              </a:ext>
            </a:extLst>
          </p:cNvPr>
          <p:cNvSpPr>
            <a:spLocks noGrp="1"/>
          </p:cNvSpPr>
          <p:nvPr>
            <p:ph idx="1"/>
          </p:nvPr>
        </p:nvSpPr>
        <p:spPr>
          <a:xfrm>
            <a:off x="6234329" y="2279018"/>
            <a:ext cx="5314543" cy="3375920"/>
          </a:xfrm>
        </p:spPr>
        <p:txBody>
          <a:bodyPr anchor="t">
            <a:normAutofit lnSpcReduction="10000"/>
          </a:bodyPr>
          <a:lstStyle/>
          <a:p>
            <a:pPr fontAlgn="base"/>
            <a:r>
              <a:rPr lang="en-GB" sz="1400" b="1" dirty="0">
                <a:effectLst/>
                <a:ea typeface="Times New Roman" panose="02020603050405020304" pitchFamily="18" charset="0"/>
              </a:rPr>
              <a:t>Interpretive function – </a:t>
            </a:r>
            <a:r>
              <a:rPr lang="en-GB" sz="1400" b="1" i="1" dirty="0">
                <a:effectLst/>
                <a:ea typeface="Times New Roman" panose="02020603050405020304" pitchFamily="18" charset="0"/>
              </a:rPr>
              <a:t>R v R </a:t>
            </a:r>
            <a:r>
              <a:rPr lang="en-GB" sz="1400" b="1" dirty="0">
                <a:effectLst/>
                <a:ea typeface="Times New Roman" panose="02020603050405020304" pitchFamily="18" charset="0"/>
              </a:rPr>
              <a:t>[1991] 4</a:t>
            </a:r>
            <a:r>
              <a:rPr lang="en-GB" sz="1400" b="1" i="1" dirty="0">
                <a:effectLst/>
                <a:ea typeface="Times New Roman" panose="02020603050405020304" pitchFamily="18" charset="0"/>
              </a:rPr>
              <a:t> </a:t>
            </a:r>
            <a:r>
              <a:rPr lang="en-GB" sz="1400" b="1" dirty="0">
                <a:effectLst/>
                <a:ea typeface="Times New Roman" panose="02020603050405020304" pitchFamily="18" charset="0"/>
              </a:rPr>
              <a:t>All ER 481</a:t>
            </a:r>
            <a:endParaRPr lang="en-GB" sz="1400" b="1" i="1" dirty="0">
              <a:effectLst/>
              <a:ea typeface="Times New Roman" panose="02020603050405020304" pitchFamily="18" charset="0"/>
            </a:endParaRPr>
          </a:p>
          <a:p>
            <a:pPr fontAlgn="base"/>
            <a:r>
              <a:rPr lang="en-GB" sz="1400" b="1" i="1" dirty="0">
                <a:effectLst/>
                <a:ea typeface="Times New Roman" panose="02020603050405020304" pitchFamily="18" charset="0"/>
              </a:rPr>
              <a:t>Dupont Steel Ltd and others v Sirs and others</a:t>
            </a:r>
            <a:r>
              <a:rPr lang="en-GB" sz="1400" b="1" dirty="0">
                <a:effectLst/>
                <a:ea typeface="Times New Roman" panose="02020603050405020304" pitchFamily="18" charset="0"/>
              </a:rPr>
              <a:t> [1980] 1 All ER 529, HL</a:t>
            </a:r>
          </a:p>
          <a:p>
            <a:pPr marL="0" indent="0" fontAlgn="base">
              <a:spcAft>
                <a:spcPts val="1200"/>
              </a:spcAft>
              <a:buNone/>
            </a:pPr>
            <a:r>
              <a:rPr lang="en-GB" sz="1400" dirty="0">
                <a:effectLst/>
                <a:ea typeface="Times New Roman" panose="02020603050405020304" pitchFamily="18" charset="0"/>
                <a:cs typeface="Arial" panose="020B0604020202020204" pitchFamily="34" charset="0"/>
              </a:rPr>
              <a:t>‘My Lords, at a time when more and more cases involving the application of legislation which gives effect to policies that are the subject of bitter public and parliamentary controversy, it cannot be too strongly emphasised that the British Constitution, though largely unwritten, is firmly based on the separation of powers: </a:t>
            </a:r>
            <a:r>
              <a:rPr lang="en-GB" sz="1400" b="1" dirty="0">
                <a:effectLst/>
                <a:ea typeface="Times New Roman" panose="02020603050405020304" pitchFamily="18" charset="0"/>
                <a:cs typeface="Arial" panose="020B0604020202020204" pitchFamily="34" charset="0"/>
              </a:rPr>
              <a:t>Parliament makes the laws, the judiciary interpret them</a:t>
            </a:r>
            <a:r>
              <a:rPr lang="en-GB" sz="1400" dirty="0">
                <a:effectLst/>
                <a:ea typeface="Times New Roman" panose="02020603050405020304" pitchFamily="18" charset="0"/>
                <a:cs typeface="Arial" panose="020B0604020202020204" pitchFamily="34" charset="0"/>
              </a:rPr>
              <a:t>. When Parliament legislates to remedy what the majority of its members at the time perceive to be a defect or a lacuna in the existing law (whether it be the written law enacted by existing statutes or the unwritten common law as it has been expounded by the judges in decided cases), the role of the judiciary is confined to ascertaining from the words that Parliament has approved as expressing its intention what that intention was, and to giving effect to it.’ (Lord Diplock) [541-2]</a:t>
            </a:r>
          </a:p>
          <a:p>
            <a:endParaRPr lang="en-GB" sz="1400" dirty="0"/>
          </a:p>
        </p:txBody>
      </p:sp>
    </p:spTree>
    <p:extLst>
      <p:ext uri="{BB962C8B-B14F-4D97-AF65-F5344CB8AC3E}">
        <p14:creationId xmlns:p14="http://schemas.microsoft.com/office/powerpoint/2010/main" val="3343242694"/>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583436" y="1130710"/>
            <a:ext cx="4270248" cy="963561"/>
          </a:xfrm>
        </p:spPr>
        <p:txBody>
          <a:bodyPr>
            <a:normAutofit/>
          </a:bodyPr>
          <a:lstStyle/>
          <a:p>
            <a:r>
              <a:rPr lang="en-GB" sz="2800" dirty="0"/>
              <a:t>Before 2009</a:t>
            </a:r>
          </a:p>
        </p:txBody>
      </p:sp>
      <p:sp>
        <p:nvSpPr>
          <p:cNvPr id="3" name="Content Placeholder 2"/>
          <p:cNvSpPr>
            <a:spLocks noGrp="1"/>
          </p:cNvSpPr>
          <p:nvPr>
            <p:ph sz="half" idx="2"/>
          </p:nvPr>
        </p:nvSpPr>
        <p:spPr>
          <a:xfrm>
            <a:off x="412955" y="2094271"/>
            <a:ext cx="5440729" cy="4670323"/>
          </a:xfrm>
        </p:spPr>
        <p:txBody>
          <a:bodyPr>
            <a:normAutofit fontScale="92500" lnSpcReduction="20000"/>
          </a:bodyPr>
          <a:lstStyle/>
          <a:p>
            <a:r>
              <a:rPr lang="en-US" sz="2300" dirty="0"/>
              <a:t>Our highest court was the Appellate Committee of the House of Lords</a:t>
            </a:r>
          </a:p>
          <a:p>
            <a:pPr lvl="1"/>
            <a:r>
              <a:rPr lang="en-US" sz="2300" dirty="0"/>
              <a:t>our apex court was part of our legislature</a:t>
            </a:r>
          </a:p>
          <a:p>
            <a:pPr lvl="1"/>
            <a:r>
              <a:rPr lang="en-US" sz="2300" dirty="0"/>
              <a:t>judges were peers</a:t>
            </a:r>
          </a:p>
          <a:p>
            <a:r>
              <a:rPr lang="en-US" sz="2300" i="1" dirty="0"/>
              <a:t>R v Greater London Council, ex parte Blackburn</a:t>
            </a:r>
            <a:r>
              <a:rPr lang="en-US" sz="2300" dirty="0"/>
              <a:t> [1976] 1 WLR 550, 555, Lord Denning:  “In 1959 Parliament passed the Obscene Publications Act 1959. I remember it well. I attended the debates, and took part.”</a:t>
            </a:r>
          </a:p>
          <a:p>
            <a:r>
              <a:rPr lang="en-US" sz="2300" dirty="0"/>
              <a:t>Lord Bingham’s guidelines:</a:t>
            </a:r>
          </a:p>
          <a:p>
            <a:pPr marL="731520" lvl="1" indent="-457200">
              <a:buFont typeface="+mj-lt"/>
              <a:buAutoNum type="arabicPeriod"/>
            </a:pPr>
            <a:r>
              <a:rPr lang="en-US" sz="2300" dirty="0"/>
              <a:t>Judges have a right to contribute.</a:t>
            </a:r>
          </a:p>
          <a:p>
            <a:pPr marL="731520" lvl="1" indent="-457200">
              <a:buFont typeface="+mj-lt"/>
              <a:buAutoNum type="arabicPeriod"/>
            </a:pPr>
            <a:r>
              <a:rPr lang="en-US" sz="2300" dirty="0"/>
              <a:t>BUT will not do so where there is a ‘strong element of party political controversy’</a:t>
            </a:r>
          </a:p>
          <a:p>
            <a:pPr marL="731520" lvl="1" indent="-457200">
              <a:buFont typeface="+mj-lt"/>
              <a:buAutoNum type="arabicPeriod"/>
            </a:pPr>
            <a:r>
              <a:rPr lang="en-US" sz="2300" dirty="0"/>
              <a:t>AND remain aware that they may make themselves ineligible to sit in certain cases that relate to what they discussed.</a:t>
            </a:r>
          </a:p>
          <a:p>
            <a:pPr lvl="1"/>
            <a:endParaRPr lang="en-US" sz="2000" dirty="0"/>
          </a:p>
          <a:p>
            <a:endParaRPr lang="en-GB" dirty="0"/>
          </a:p>
        </p:txBody>
      </p:sp>
      <p:sp>
        <p:nvSpPr>
          <p:cNvPr id="4" name="Content Placeholder 3"/>
          <p:cNvSpPr>
            <a:spLocks noGrp="1"/>
          </p:cNvSpPr>
          <p:nvPr>
            <p:ph sz="quarter" idx="4"/>
          </p:nvPr>
        </p:nvSpPr>
        <p:spPr>
          <a:xfrm>
            <a:off x="6338316" y="2094272"/>
            <a:ext cx="5047439" cy="2175524"/>
          </a:xfrm>
        </p:spPr>
        <p:txBody>
          <a:bodyPr>
            <a:normAutofit fontScale="92500" lnSpcReduction="20000"/>
          </a:bodyPr>
          <a:lstStyle/>
          <a:p>
            <a:r>
              <a:rPr lang="en-US" dirty="0"/>
              <a:t>The CRA 2005 created the Supreme Court</a:t>
            </a:r>
          </a:p>
          <a:p>
            <a:pPr lvl="1"/>
            <a:r>
              <a:rPr lang="en-US" sz="1800" dirty="0"/>
              <a:t>the Supreme Court is a separate institutional body</a:t>
            </a:r>
          </a:p>
          <a:p>
            <a:pPr lvl="1"/>
            <a:r>
              <a:rPr lang="en-US" sz="1800" dirty="0"/>
              <a:t>it is physically separate from Parliament</a:t>
            </a:r>
          </a:p>
          <a:p>
            <a:pPr lvl="1"/>
            <a:r>
              <a:rPr lang="en-US" sz="1800" dirty="0"/>
              <a:t>Supreme Court Justices are not automatically given a peerage</a:t>
            </a:r>
          </a:p>
          <a:p>
            <a:pPr marL="0" indent="0">
              <a:buNone/>
            </a:pPr>
            <a:endParaRPr lang="en-GB" dirty="0"/>
          </a:p>
          <a:p>
            <a:pPr marL="0" indent="0">
              <a:buNone/>
            </a:pPr>
            <a:endParaRPr lang="en-GB" dirty="0"/>
          </a:p>
        </p:txBody>
      </p:sp>
      <p:sp>
        <p:nvSpPr>
          <p:cNvPr id="5" name="Text Placeholder 4"/>
          <p:cNvSpPr>
            <a:spLocks noGrp="1"/>
          </p:cNvSpPr>
          <p:nvPr>
            <p:ph type="body" sz="quarter" idx="13"/>
          </p:nvPr>
        </p:nvSpPr>
        <p:spPr>
          <a:xfrm>
            <a:off x="6338316" y="1130711"/>
            <a:ext cx="4270248" cy="963560"/>
          </a:xfrm>
        </p:spPr>
        <p:txBody>
          <a:bodyPr>
            <a:normAutofit/>
          </a:bodyPr>
          <a:lstStyle/>
          <a:p>
            <a:r>
              <a:rPr lang="en-GB" sz="2800" dirty="0"/>
              <a:t>After 2009</a:t>
            </a:r>
          </a:p>
        </p:txBody>
      </p:sp>
      <p:sp>
        <p:nvSpPr>
          <p:cNvPr id="6" name="Title 5"/>
          <p:cNvSpPr>
            <a:spLocks noGrp="1"/>
          </p:cNvSpPr>
          <p:nvPr>
            <p:ph type="title"/>
          </p:nvPr>
        </p:nvSpPr>
        <p:spPr>
          <a:xfrm>
            <a:off x="2231136" y="314632"/>
            <a:ext cx="8527060" cy="1170039"/>
          </a:xfrm>
        </p:spPr>
        <p:txBody>
          <a:bodyPr>
            <a:normAutofit/>
          </a:bodyPr>
          <a:lstStyle/>
          <a:p>
            <a:r>
              <a:rPr lang="en-GB" sz="3600" dirty="0"/>
              <a:t>THE CONSTITUTIONAL REFORM ACT 2005</a:t>
            </a:r>
          </a:p>
        </p:txBody>
      </p:sp>
      <p:pic>
        <p:nvPicPr>
          <p:cNvPr id="9" name="Picture 6" descr="exterior building">
            <a:extLst>
              <a:ext uri="{FF2B5EF4-FFF2-40B4-BE49-F238E27FC236}">
                <a16:creationId xmlns:a16="http://schemas.microsoft.com/office/drawing/2014/main" id="{553A7413-AB20-43C9-AE08-1A3B3449AD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7473" y="4374485"/>
            <a:ext cx="4610462" cy="2390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5822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D0D95-7480-49A0-9CFE-FE817514682F}"/>
              </a:ext>
            </a:extLst>
          </p:cNvPr>
          <p:cNvSpPr>
            <a:spLocks noGrp="1"/>
          </p:cNvSpPr>
          <p:nvPr>
            <p:ph type="title"/>
          </p:nvPr>
        </p:nvSpPr>
        <p:spPr>
          <a:xfrm>
            <a:off x="686834" y="1153572"/>
            <a:ext cx="3200400" cy="4461163"/>
          </a:xfrm>
        </p:spPr>
        <p:txBody>
          <a:bodyPr>
            <a:normAutofit/>
          </a:bodyPr>
          <a:lstStyle/>
          <a:p>
            <a:r>
              <a:rPr lang="en-GB">
                <a:solidFill>
                  <a:srgbClr val="FFFFFF"/>
                </a:solidFill>
              </a:rPr>
              <a:t>Summary</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B18267D-B254-45B2-908C-7E2B489B2282}"/>
              </a:ext>
            </a:extLst>
          </p:cNvPr>
          <p:cNvSpPr>
            <a:spLocks noGrp="1"/>
          </p:cNvSpPr>
          <p:nvPr>
            <p:ph idx="1"/>
          </p:nvPr>
        </p:nvSpPr>
        <p:spPr>
          <a:xfrm>
            <a:off x="4447308" y="591344"/>
            <a:ext cx="6906491" cy="5585619"/>
          </a:xfrm>
        </p:spPr>
        <p:txBody>
          <a:bodyPr anchor="ctr">
            <a:normAutofit/>
          </a:bodyPr>
          <a:lstStyle/>
          <a:p>
            <a:r>
              <a:rPr lang="en-US" sz="1700" dirty="0"/>
              <a:t>The UK’s constitution has multiple sources.</a:t>
            </a:r>
          </a:p>
          <a:p>
            <a:r>
              <a:rPr lang="en-US" sz="1700" dirty="0"/>
              <a:t>The Crown’s role has evolved over time.</a:t>
            </a:r>
          </a:p>
          <a:p>
            <a:r>
              <a:rPr lang="en-US" sz="1700" dirty="0"/>
              <a:t>There are three core constitutional principles </a:t>
            </a:r>
            <a:r>
              <a:rPr lang="en-US" sz="1700" dirty="0">
                <a:sym typeface="Wingdings" panose="05000000000000000000" pitchFamily="2" charset="2"/>
              </a:rPr>
              <a:t> Parliamentary Sovereignty, Rule of Law and Separation of Powers</a:t>
            </a:r>
          </a:p>
          <a:p>
            <a:r>
              <a:rPr lang="en-US" sz="1700" dirty="0">
                <a:sym typeface="Wingdings" panose="05000000000000000000" pitchFamily="2" charset="2"/>
              </a:rPr>
              <a:t>There are three branches of state  Legislation, Executive and Judiciary</a:t>
            </a:r>
          </a:p>
          <a:p>
            <a:r>
              <a:rPr lang="en-US" sz="1700" dirty="0">
                <a:sym typeface="Wingdings" panose="05000000000000000000" pitchFamily="2" charset="2"/>
              </a:rPr>
              <a:t>There are different degrees of separation</a:t>
            </a:r>
          </a:p>
          <a:p>
            <a:r>
              <a:rPr lang="en-US" sz="1700" dirty="0">
                <a:sym typeface="Wingdings" panose="05000000000000000000" pitchFamily="2" charset="2"/>
              </a:rPr>
              <a:t>The separation of powers is intended to:</a:t>
            </a:r>
          </a:p>
          <a:p>
            <a:pPr lvl="1"/>
            <a:r>
              <a:rPr lang="en-US" sz="1700" dirty="0">
                <a:sym typeface="Wingdings" panose="05000000000000000000" pitchFamily="2" charset="2"/>
              </a:rPr>
              <a:t>prevent abuses of power</a:t>
            </a:r>
          </a:p>
          <a:p>
            <a:pPr lvl="1"/>
            <a:r>
              <a:rPr lang="en-US" sz="1700" dirty="0">
                <a:sym typeface="Wingdings" panose="05000000000000000000" pitchFamily="2" charset="2"/>
              </a:rPr>
              <a:t>provide checks and balances</a:t>
            </a:r>
          </a:p>
          <a:p>
            <a:r>
              <a:rPr lang="en-US" sz="1700" dirty="0">
                <a:sym typeface="Wingdings" panose="05000000000000000000" pitchFamily="2" charset="2"/>
              </a:rPr>
              <a:t>The UK’s separation of powers is partial.</a:t>
            </a:r>
          </a:p>
          <a:p>
            <a:r>
              <a:rPr lang="en-US" sz="1700" dirty="0"/>
              <a:t>The CRA 2005 made important changes </a:t>
            </a:r>
            <a:r>
              <a:rPr lang="en-US" sz="1700" dirty="0">
                <a:hlinkClick r:id="rId2"/>
              </a:rPr>
              <a:t>https://www.legislation.gov.uk/ukpga/2005/4/pdfs/ukpgaen_20050004_en.pdf</a:t>
            </a:r>
            <a:r>
              <a:rPr lang="en-US" sz="1700" dirty="0"/>
              <a:t> </a:t>
            </a:r>
          </a:p>
          <a:p>
            <a:endParaRPr lang="en-GB" sz="1700" dirty="0"/>
          </a:p>
          <a:p>
            <a:endParaRPr lang="en-GB" sz="1700" dirty="0"/>
          </a:p>
        </p:txBody>
      </p:sp>
    </p:spTree>
    <p:extLst>
      <p:ext uri="{BB962C8B-B14F-4D97-AF65-F5344CB8AC3E}">
        <p14:creationId xmlns:p14="http://schemas.microsoft.com/office/powerpoint/2010/main" val="1778178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82852218-BD39-4C30-896F-C42B168293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2158" y="914400"/>
            <a:ext cx="5811484" cy="4968819"/>
          </a:xfrm>
          <a:prstGeom prst="rect">
            <a:avLst/>
          </a:prstGeom>
        </p:spPr>
      </p:pic>
    </p:spTree>
    <p:extLst>
      <p:ext uri="{BB962C8B-B14F-4D97-AF65-F5344CB8AC3E}">
        <p14:creationId xmlns:p14="http://schemas.microsoft.com/office/powerpoint/2010/main" val="3121335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E8BABA-F1A2-4151-8C82-EE4F2E8BB568}"/>
              </a:ext>
            </a:extLst>
          </p:cNvPr>
          <p:cNvSpPr>
            <a:spLocks noGrp="1"/>
          </p:cNvSpPr>
          <p:nvPr>
            <p:ph type="title"/>
          </p:nvPr>
        </p:nvSpPr>
        <p:spPr>
          <a:xfrm>
            <a:off x="686834" y="1153572"/>
            <a:ext cx="3200400" cy="4461163"/>
          </a:xfrm>
        </p:spPr>
        <p:txBody>
          <a:bodyPr>
            <a:normAutofit/>
          </a:bodyPr>
          <a:lstStyle/>
          <a:p>
            <a:r>
              <a:rPr lang="en-GB">
                <a:solidFill>
                  <a:srgbClr val="FFFFFF"/>
                </a:solidFill>
              </a:rPr>
              <a:t>Sources of the UK Constitution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A8CD58E-C157-437A-B2D1-9995B939A213}"/>
              </a:ext>
            </a:extLst>
          </p:cNvPr>
          <p:cNvSpPr>
            <a:spLocks noGrp="1"/>
          </p:cNvSpPr>
          <p:nvPr>
            <p:ph idx="1"/>
          </p:nvPr>
        </p:nvSpPr>
        <p:spPr>
          <a:xfrm>
            <a:off x="4447308" y="591344"/>
            <a:ext cx="6906491" cy="5585619"/>
          </a:xfrm>
        </p:spPr>
        <p:txBody>
          <a:bodyPr anchor="ctr">
            <a:normAutofit/>
          </a:bodyPr>
          <a:lstStyle/>
          <a:p>
            <a:r>
              <a:rPr lang="en-US"/>
              <a:t>The UK has an </a:t>
            </a:r>
            <a:r>
              <a:rPr lang="en-US" i="1"/>
              <a:t>uncodified</a:t>
            </a:r>
            <a:r>
              <a:rPr lang="en-US"/>
              <a:t> constitution.</a:t>
            </a:r>
          </a:p>
          <a:p>
            <a:r>
              <a:rPr lang="en-US"/>
              <a:t>This does not mean none of it is written down – ‘unwritten’ is not very helpful. The UK’s has a multitude of different sources:</a:t>
            </a:r>
          </a:p>
          <a:p>
            <a:pPr lvl="1"/>
            <a:r>
              <a:rPr lang="en-US"/>
              <a:t>statute (Acts of Parliament)</a:t>
            </a:r>
          </a:p>
          <a:p>
            <a:pPr lvl="1"/>
            <a:r>
              <a:rPr lang="en-US"/>
              <a:t>common law </a:t>
            </a:r>
          </a:p>
          <a:p>
            <a:pPr lvl="1"/>
            <a:r>
              <a:rPr lang="en-US"/>
              <a:t>conventions</a:t>
            </a:r>
          </a:p>
          <a:p>
            <a:pPr lvl="1"/>
            <a:r>
              <a:rPr lang="en-US"/>
              <a:t>official documents, e.g. </a:t>
            </a:r>
            <a:r>
              <a:rPr lang="en-US" i="1"/>
              <a:t>The Ministerial Code</a:t>
            </a:r>
            <a:r>
              <a:rPr lang="en-US"/>
              <a:t> and </a:t>
            </a:r>
            <a:r>
              <a:rPr lang="en-US" i="1"/>
              <a:t>Cabinet Manual – </a:t>
            </a:r>
            <a:r>
              <a:rPr lang="en-US"/>
              <a:t>particularly helpful for setting out conventions</a:t>
            </a:r>
          </a:p>
          <a:p>
            <a:pPr lvl="1"/>
            <a:r>
              <a:rPr lang="en-US"/>
              <a:t>academic writing, e.g. Dicey</a:t>
            </a:r>
          </a:p>
          <a:p>
            <a:pPr lvl="1"/>
            <a:r>
              <a:rPr lang="en-US"/>
              <a:t>normative ideas: what rights should we have?</a:t>
            </a:r>
          </a:p>
          <a:p>
            <a:pPr marL="0" indent="0">
              <a:buNone/>
            </a:pPr>
            <a:endParaRPr lang="en-GB" dirty="0"/>
          </a:p>
        </p:txBody>
      </p:sp>
    </p:spTree>
    <p:extLst>
      <p:ext uri="{BB962C8B-B14F-4D97-AF65-F5344CB8AC3E}">
        <p14:creationId xmlns:p14="http://schemas.microsoft.com/office/powerpoint/2010/main" val="4213199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16">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BE9D6C-4F69-40A9-AE84-C837024E163E}"/>
              </a:ext>
            </a:extLst>
          </p:cNvPr>
          <p:cNvSpPr>
            <a:spLocks noGrp="1"/>
          </p:cNvSpPr>
          <p:nvPr>
            <p:ph type="title"/>
          </p:nvPr>
        </p:nvSpPr>
        <p:spPr>
          <a:xfrm>
            <a:off x="5297762" y="329184"/>
            <a:ext cx="6251110" cy="1783080"/>
          </a:xfrm>
        </p:spPr>
        <p:txBody>
          <a:bodyPr anchor="b">
            <a:normAutofit/>
          </a:bodyPr>
          <a:lstStyle/>
          <a:p>
            <a:pPr algn="ctr"/>
            <a:r>
              <a:rPr lang="en-GB" sz="5400" i="1" dirty="0"/>
              <a:t>Miller</a:t>
            </a:r>
            <a:r>
              <a:rPr lang="en-GB" sz="5400" dirty="0"/>
              <a:t> No 1</a:t>
            </a:r>
          </a:p>
        </p:txBody>
      </p:sp>
      <p:pic>
        <p:nvPicPr>
          <p:cNvPr id="5" name="Picture 4" descr="A picture containing indoor&#10;&#10;Description automatically generated">
            <a:extLst>
              <a:ext uri="{FF2B5EF4-FFF2-40B4-BE49-F238E27FC236}">
                <a16:creationId xmlns:a16="http://schemas.microsoft.com/office/drawing/2014/main" id="{46654AE5-66FA-4746-99EC-D2DF2028694A}"/>
              </a:ext>
            </a:extLst>
          </p:cNvPr>
          <p:cNvPicPr>
            <a:picLocks noChangeAspect="1"/>
          </p:cNvPicPr>
          <p:nvPr/>
        </p:nvPicPr>
        <p:blipFill rotWithShape="1">
          <a:blip r:embed="rId2">
            <a:extLst>
              <a:ext uri="{28A0092B-C50C-407E-A947-70E740481C1C}">
                <a14:useLocalDpi xmlns:a14="http://schemas.microsoft.com/office/drawing/2010/main" val="0"/>
              </a:ext>
            </a:extLst>
          </a:blip>
          <a:srcRect l="30575" r="28169"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48"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B11E729-BF4B-4306-ABB8-8FD3EC8E1365}"/>
              </a:ext>
            </a:extLst>
          </p:cNvPr>
          <p:cNvSpPr>
            <a:spLocks noGrp="1"/>
          </p:cNvSpPr>
          <p:nvPr>
            <p:ph idx="1"/>
          </p:nvPr>
        </p:nvSpPr>
        <p:spPr>
          <a:xfrm>
            <a:off x="5297762" y="2706624"/>
            <a:ext cx="6251110" cy="3483864"/>
          </a:xfrm>
        </p:spPr>
        <p:txBody>
          <a:bodyPr>
            <a:normAutofit/>
          </a:bodyPr>
          <a:lstStyle/>
          <a:p>
            <a:pPr marL="0" lvl="0" indent="0" defTabSz="457200">
              <a:spcBef>
                <a:spcPts val="0"/>
              </a:spcBef>
              <a:spcAft>
                <a:spcPts val="600"/>
              </a:spcAft>
              <a:buClrTx/>
              <a:buNone/>
            </a:pPr>
            <a:r>
              <a:rPr lang="en-US" sz="2000" dirty="0"/>
              <a:t>“Unlike most countries, the United Kingdom does not have a constitution in the sense of a single coherent code of fundamental law which prevails over all other sources of law. Our constitutional arrangements have </a:t>
            </a:r>
            <a:r>
              <a:rPr lang="en-US" sz="2000" b="1" dirty="0"/>
              <a:t>developed over time </a:t>
            </a:r>
            <a:r>
              <a:rPr lang="en-US" sz="2000" dirty="0"/>
              <a:t>in a </a:t>
            </a:r>
            <a:r>
              <a:rPr lang="en-US" sz="2000" b="1" dirty="0"/>
              <a:t>pragmatic</a:t>
            </a:r>
            <a:r>
              <a:rPr lang="en-US" sz="2000" dirty="0"/>
              <a:t> as much as in a </a:t>
            </a:r>
            <a:r>
              <a:rPr lang="en-US" sz="2000" b="1" dirty="0"/>
              <a:t>principled</a:t>
            </a:r>
            <a:r>
              <a:rPr lang="en-US" sz="2000" dirty="0"/>
              <a:t> way, through a </a:t>
            </a:r>
            <a:r>
              <a:rPr lang="en-US" sz="2000" b="1" dirty="0"/>
              <a:t>combination of </a:t>
            </a:r>
            <a:r>
              <a:rPr lang="en-US" sz="2000" dirty="0"/>
              <a:t>statutes, events, conventions, academic writings and judicial decisions.”</a:t>
            </a:r>
          </a:p>
          <a:p>
            <a:pPr marL="0" lvl="0" indent="0" defTabSz="457200">
              <a:spcBef>
                <a:spcPts val="0"/>
              </a:spcBef>
              <a:spcAft>
                <a:spcPts val="600"/>
              </a:spcAft>
              <a:buClrTx/>
              <a:buNone/>
            </a:pPr>
            <a:endParaRPr lang="en-US" sz="2000" dirty="0"/>
          </a:p>
          <a:p>
            <a:pPr marL="0" lvl="0" indent="0" defTabSz="457200">
              <a:spcBef>
                <a:spcPts val="0"/>
              </a:spcBef>
              <a:spcAft>
                <a:spcPts val="600"/>
              </a:spcAft>
              <a:buClrTx/>
              <a:buNone/>
            </a:pPr>
            <a:r>
              <a:rPr lang="en-US" sz="2000" i="1" dirty="0"/>
              <a:t>R (Miller) v Secretary of State for Exiting the European Union </a:t>
            </a:r>
            <a:r>
              <a:rPr lang="en-US" sz="2000" dirty="0"/>
              <a:t>[2017] UKSC 5 [40]</a:t>
            </a:r>
            <a:endParaRPr lang="en-US" sz="2000" i="1" dirty="0"/>
          </a:p>
          <a:p>
            <a:endParaRPr lang="en-GB" sz="2000" dirty="0"/>
          </a:p>
          <a:p>
            <a:endParaRPr lang="en-GB" sz="2000" b="1" dirty="0"/>
          </a:p>
        </p:txBody>
      </p:sp>
    </p:spTree>
    <p:extLst>
      <p:ext uri="{BB962C8B-B14F-4D97-AF65-F5344CB8AC3E}">
        <p14:creationId xmlns:p14="http://schemas.microsoft.com/office/powerpoint/2010/main" val="1767824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wearing a garment&#10;&#10;Description automatically generated with medium confidence">
            <a:extLst>
              <a:ext uri="{FF2B5EF4-FFF2-40B4-BE49-F238E27FC236}">
                <a16:creationId xmlns:a16="http://schemas.microsoft.com/office/drawing/2014/main" id="{73CFC9A5-D9A2-4F10-AC76-28202E80C865}"/>
              </a:ext>
            </a:extLst>
          </p:cNvPr>
          <p:cNvPicPr>
            <a:picLocks noGrp="1" noChangeAspect="1"/>
          </p:cNvPicPr>
          <p:nvPr>
            <p:ph idx="1"/>
          </p:nvPr>
        </p:nvPicPr>
        <p:blipFill rotWithShape="1">
          <a:blip r:embed="rId2">
            <a:alphaModFix amt="50000"/>
            <a:extLst>
              <a:ext uri="{28A0092B-C50C-407E-A947-70E740481C1C}">
                <a14:useLocalDpi xmlns:a14="http://schemas.microsoft.com/office/drawing/2010/main" val="0"/>
              </a:ext>
            </a:extLst>
          </a:blip>
          <a:srcRect r="25"/>
          <a:stretch/>
        </p:blipFill>
        <p:spPr>
          <a:xfrm>
            <a:off x="20" y="10"/>
            <a:ext cx="12188930" cy="6857990"/>
          </a:xfrm>
          <a:prstGeom prst="rect">
            <a:avLst/>
          </a:prstGeom>
        </p:spPr>
      </p:pic>
      <p:sp>
        <p:nvSpPr>
          <p:cNvPr id="2" name="Title 1">
            <a:extLst>
              <a:ext uri="{FF2B5EF4-FFF2-40B4-BE49-F238E27FC236}">
                <a16:creationId xmlns:a16="http://schemas.microsoft.com/office/drawing/2014/main" id="{3055FB6F-A212-41F1-8B5C-5E248F3273AE}"/>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a:solidFill>
                  <a:srgbClr val="FFFFFF"/>
                </a:solidFill>
              </a:rPr>
              <a:t>The Crown (not the one on Netflix)</a:t>
            </a:r>
          </a:p>
        </p:txBody>
      </p:sp>
      <p:sp>
        <p:nvSpPr>
          <p:cNvPr id="15"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6601080"/>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EE844890-1715-43DF-8E38-A3C16E45C485}"/>
              </a:ext>
            </a:extLst>
          </p:cNvPr>
          <p:cNvPicPr>
            <a:picLocks noChangeAspect="1"/>
          </p:cNvPicPr>
          <p:nvPr/>
        </p:nvPicPr>
        <p:blipFill rotWithShape="1">
          <a:blip r:embed="rId2">
            <a:extLst>
              <a:ext uri="{28A0092B-C50C-407E-A947-70E740481C1C}">
                <a14:useLocalDpi xmlns:a14="http://schemas.microsoft.com/office/drawing/2010/main" val="0"/>
              </a:ext>
            </a:extLst>
          </a:blip>
          <a:srcRect t="912" r="-1" b="8338"/>
          <a:stretch/>
        </p:blipFill>
        <p:spPr>
          <a:xfrm>
            <a:off x="20" y="10"/>
            <a:ext cx="12188932" cy="6857990"/>
          </a:xfrm>
          <a:prstGeom prst="rect">
            <a:avLst/>
          </a:prstGeom>
        </p:spPr>
      </p:pic>
      <p:sp>
        <p:nvSpPr>
          <p:cNvPr id="10" name="Freeform: Shape 9">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8B3FBD6-D379-4773-9FC8-A3F4514A0D4C}"/>
              </a:ext>
            </a:extLst>
          </p:cNvPr>
          <p:cNvSpPr>
            <a:spLocks noGrp="1"/>
          </p:cNvSpPr>
          <p:nvPr>
            <p:ph type="title"/>
          </p:nvPr>
        </p:nvSpPr>
        <p:spPr>
          <a:xfrm>
            <a:off x="618062" y="4185749"/>
            <a:ext cx="9265771" cy="622836"/>
          </a:xfrm>
        </p:spPr>
        <p:txBody>
          <a:bodyPr>
            <a:normAutofit/>
          </a:bodyPr>
          <a:lstStyle/>
          <a:p>
            <a:r>
              <a:rPr lang="en-GB" sz="3600"/>
              <a:t>1215 Magna Carta</a:t>
            </a:r>
          </a:p>
        </p:txBody>
      </p:sp>
      <p:sp>
        <p:nvSpPr>
          <p:cNvPr id="3" name="Content Placeholder 2">
            <a:extLst>
              <a:ext uri="{FF2B5EF4-FFF2-40B4-BE49-F238E27FC236}">
                <a16:creationId xmlns:a16="http://schemas.microsoft.com/office/drawing/2014/main" id="{EC93A66B-5E81-468A-88D4-8952AB8405D0}"/>
              </a:ext>
            </a:extLst>
          </p:cNvPr>
          <p:cNvSpPr>
            <a:spLocks noGrp="1"/>
          </p:cNvSpPr>
          <p:nvPr>
            <p:ph idx="1"/>
          </p:nvPr>
        </p:nvSpPr>
        <p:spPr>
          <a:xfrm>
            <a:off x="618063" y="4856921"/>
            <a:ext cx="9565028" cy="1249240"/>
          </a:xfrm>
        </p:spPr>
        <p:txBody>
          <a:bodyPr>
            <a:normAutofit/>
          </a:bodyPr>
          <a:lstStyle/>
          <a:p>
            <a:r>
              <a:rPr lang="en-GB" sz="1800"/>
              <a:t>The first notable source of the UK Constitution</a:t>
            </a:r>
          </a:p>
          <a:p>
            <a:r>
              <a:rPr lang="en-GB" sz="1800"/>
              <a:t>Formal limits to the legal powers of the Monarch</a:t>
            </a:r>
          </a:p>
        </p:txBody>
      </p:sp>
    </p:spTree>
    <p:extLst>
      <p:ext uri="{BB962C8B-B14F-4D97-AF65-F5344CB8AC3E}">
        <p14:creationId xmlns:p14="http://schemas.microsoft.com/office/powerpoint/2010/main" val="800833052"/>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with medium confidence">
            <a:extLst>
              <a:ext uri="{FF2B5EF4-FFF2-40B4-BE49-F238E27FC236}">
                <a16:creationId xmlns:a16="http://schemas.microsoft.com/office/drawing/2014/main" id="{EDE69319-FAB2-4D1D-85FE-DA5D79CD348C}"/>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17375" b="5570"/>
          <a:stretch/>
        </p:blipFill>
        <p:spPr>
          <a:xfrm>
            <a:off x="20" y="10"/>
            <a:ext cx="12191979" cy="6857990"/>
          </a:xfrm>
          <a:prstGeom prst="rect">
            <a:avLst/>
          </a:prstGeom>
        </p:spPr>
      </p:pic>
      <p:sp>
        <p:nvSpPr>
          <p:cNvPr id="2" name="Title 1">
            <a:extLst>
              <a:ext uri="{FF2B5EF4-FFF2-40B4-BE49-F238E27FC236}">
                <a16:creationId xmlns:a16="http://schemas.microsoft.com/office/drawing/2014/main" id="{D38342AA-4F65-4388-AF66-5C153AC4481F}"/>
              </a:ext>
            </a:extLst>
          </p:cNvPr>
          <p:cNvSpPr>
            <a:spLocks noGrp="1"/>
          </p:cNvSpPr>
          <p:nvPr>
            <p:ph type="title"/>
          </p:nvPr>
        </p:nvSpPr>
        <p:spPr>
          <a:xfrm>
            <a:off x="841249" y="941832"/>
            <a:ext cx="10506456" cy="2057400"/>
          </a:xfrm>
        </p:spPr>
        <p:txBody>
          <a:bodyPr anchor="b">
            <a:normAutofit/>
          </a:bodyPr>
          <a:lstStyle/>
          <a:p>
            <a:r>
              <a:rPr lang="en-US" sz="5000"/>
              <a:t>1688 Glorious Revolution and 1689 Bill of Rights</a:t>
            </a:r>
            <a:endParaRPr lang="en-GB" sz="5000"/>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4BE87D8-9CC8-477A-85BE-9A2790517B90}"/>
              </a:ext>
            </a:extLst>
          </p:cNvPr>
          <p:cNvSpPr>
            <a:spLocks noGrp="1"/>
          </p:cNvSpPr>
          <p:nvPr>
            <p:ph idx="1"/>
          </p:nvPr>
        </p:nvSpPr>
        <p:spPr>
          <a:xfrm>
            <a:off x="841248" y="3502152"/>
            <a:ext cx="10506456" cy="2670048"/>
          </a:xfrm>
        </p:spPr>
        <p:txBody>
          <a:bodyPr>
            <a:normAutofit/>
          </a:bodyPr>
          <a:lstStyle/>
          <a:p>
            <a:r>
              <a:rPr lang="en-US" sz="2000" dirty="0"/>
              <a:t>Parliament supports William of Orange’s claim to the throne in exchange for certain Parliamentary freedoms:</a:t>
            </a:r>
          </a:p>
          <a:p>
            <a:pPr lvl="1"/>
            <a:r>
              <a:rPr lang="en-US" sz="2000" dirty="0"/>
              <a:t>Monarch cannot </a:t>
            </a:r>
            <a:r>
              <a:rPr lang="en-US" sz="2000" i="1" dirty="0"/>
              <a:t>executing or suspend </a:t>
            </a:r>
            <a:r>
              <a:rPr lang="en-US" sz="2000" dirty="0"/>
              <a:t>laws without Parliamentary approval.</a:t>
            </a:r>
          </a:p>
          <a:p>
            <a:pPr lvl="1"/>
            <a:r>
              <a:rPr lang="en-US" sz="2000" dirty="0"/>
              <a:t>Parliament is to meet frequently</a:t>
            </a:r>
          </a:p>
          <a:p>
            <a:pPr lvl="1"/>
            <a:r>
              <a:rPr lang="en-US" sz="2000" dirty="0"/>
              <a:t>Parliamentary privilege: freedom of speech in Parliament.</a:t>
            </a:r>
          </a:p>
          <a:p>
            <a:pPr lvl="1"/>
            <a:r>
              <a:rPr lang="en-US" sz="2000" dirty="0"/>
              <a:t>Beginnings of ‘Parliamentary sovereignty’</a:t>
            </a:r>
          </a:p>
          <a:p>
            <a:endParaRPr lang="en-GB" sz="2000" dirty="0"/>
          </a:p>
        </p:txBody>
      </p:sp>
    </p:spTree>
    <p:extLst>
      <p:ext uri="{BB962C8B-B14F-4D97-AF65-F5344CB8AC3E}">
        <p14:creationId xmlns:p14="http://schemas.microsoft.com/office/powerpoint/2010/main" val="3482912904"/>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4C4B17-5260-4FB6-9E86-C8443FD6E1AB}"/>
              </a:ext>
            </a:extLst>
          </p:cNvPr>
          <p:cNvSpPr>
            <a:spLocks noGrp="1"/>
          </p:cNvSpPr>
          <p:nvPr>
            <p:ph type="title"/>
          </p:nvPr>
        </p:nvSpPr>
        <p:spPr>
          <a:xfrm>
            <a:off x="7320466" y="609600"/>
            <a:ext cx="4140014" cy="1330839"/>
          </a:xfrm>
        </p:spPr>
        <p:txBody>
          <a:bodyPr>
            <a:normAutofit/>
          </a:bodyPr>
          <a:lstStyle/>
          <a:p>
            <a:r>
              <a:rPr lang="en-GB" sz="2800"/>
              <a:t>What does the Crown mean within the modern system?</a:t>
            </a:r>
          </a:p>
        </p:txBody>
      </p:sp>
      <p:pic>
        <p:nvPicPr>
          <p:cNvPr id="5" name="Picture 4">
            <a:extLst>
              <a:ext uri="{FF2B5EF4-FFF2-40B4-BE49-F238E27FC236}">
                <a16:creationId xmlns:a16="http://schemas.microsoft.com/office/drawing/2014/main" id="{F962C611-E98B-4C24-A198-5F4490A9AC64}"/>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r="-2" b="632"/>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AED595EC-4742-4EEC-874A-46201A4C0E25}"/>
              </a:ext>
            </a:extLst>
          </p:cNvPr>
          <p:cNvSpPr>
            <a:spLocks noGrp="1"/>
          </p:cNvSpPr>
          <p:nvPr>
            <p:ph idx="1"/>
          </p:nvPr>
        </p:nvSpPr>
        <p:spPr>
          <a:xfrm>
            <a:off x="7320465" y="2194102"/>
            <a:ext cx="4140013" cy="3908586"/>
          </a:xfrm>
        </p:spPr>
        <p:txBody>
          <a:bodyPr>
            <a:normAutofit/>
          </a:bodyPr>
          <a:lstStyle/>
          <a:p>
            <a:r>
              <a:rPr lang="en-GB" sz="1700"/>
              <a:t>Diminishing role and power </a:t>
            </a:r>
          </a:p>
          <a:p>
            <a:r>
              <a:rPr lang="en-GB" sz="1700"/>
              <a:t>Minor role in the modern constitution</a:t>
            </a:r>
          </a:p>
          <a:p>
            <a:pPr lvl="1"/>
            <a:r>
              <a:rPr lang="en-GB" sz="1700"/>
              <a:t>Grants Royal Assent to legislation</a:t>
            </a:r>
          </a:p>
          <a:p>
            <a:pPr lvl="1"/>
            <a:r>
              <a:rPr lang="en-GB" sz="1700"/>
              <a:t>Reserved powers to </a:t>
            </a:r>
            <a:r>
              <a:rPr lang="en-US" sz="1700"/>
              <a:t>’ including to choose PM and dissolve Parliament</a:t>
            </a:r>
            <a:endParaRPr lang="en-GB" sz="1700"/>
          </a:p>
          <a:p>
            <a:pPr lvl="1"/>
            <a:r>
              <a:rPr lang="en-US" sz="1700"/>
              <a:t>‘consult, encourage, warn’</a:t>
            </a:r>
          </a:p>
          <a:p>
            <a:pPr lvl="1"/>
            <a:r>
              <a:rPr lang="en-US" sz="1700"/>
              <a:t>broadly ceremonial role</a:t>
            </a:r>
          </a:p>
          <a:p>
            <a:pPr lvl="1"/>
            <a:r>
              <a:rPr lang="en-US" sz="1700"/>
              <a:t>Other personal powers: cannot be individually prosecuted or sued (Crown Proceedings Act 1947), appoints to Order of Merit.</a:t>
            </a:r>
          </a:p>
          <a:p>
            <a:pPr lvl="1"/>
            <a:endParaRPr lang="en-GB" sz="1700"/>
          </a:p>
        </p:txBody>
      </p:sp>
    </p:spTree>
    <p:extLst>
      <p:ext uri="{BB962C8B-B14F-4D97-AF65-F5344CB8AC3E}">
        <p14:creationId xmlns:p14="http://schemas.microsoft.com/office/powerpoint/2010/main" val="4266930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21D0D0-E384-4FC0-9102-72DE359655F8}"/>
              </a:ext>
            </a:extLst>
          </p:cNvPr>
          <p:cNvSpPr>
            <a:spLocks noGrp="1"/>
          </p:cNvSpPr>
          <p:nvPr>
            <p:ph type="title"/>
          </p:nvPr>
        </p:nvSpPr>
        <p:spPr>
          <a:xfrm>
            <a:off x="686834" y="1153572"/>
            <a:ext cx="3200400" cy="4461163"/>
          </a:xfrm>
        </p:spPr>
        <p:txBody>
          <a:bodyPr>
            <a:normAutofit/>
          </a:bodyPr>
          <a:lstStyle/>
          <a:p>
            <a:r>
              <a:rPr lang="en-GB">
                <a:solidFill>
                  <a:srgbClr val="FFFFFF"/>
                </a:solidFill>
              </a:rPr>
              <a:t>Ministers on the behalf of the Crown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9F06D46-F39E-4683-8572-28460B6B55CA}"/>
              </a:ext>
            </a:extLst>
          </p:cNvPr>
          <p:cNvSpPr>
            <a:spLocks noGrp="1"/>
          </p:cNvSpPr>
          <p:nvPr>
            <p:ph idx="1"/>
          </p:nvPr>
        </p:nvSpPr>
        <p:spPr>
          <a:xfrm>
            <a:off x="4447308" y="591344"/>
            <a:ext cx="6906491" cy="5585619"/>
          </a:xfrm>
        </p:spPr>
        <p:txBody>
          <a:bodyPr anchor="ctr">
            <a:normAutofit/>
          </a:bodyPr>
          <a:lstStyle/>
          <a:p>
            <a:r>
              <a:rPr lang="en-US"/>
              <a:t>‘The Crown’s administrative powers are now exercised by the executive, i.e. by ministers who are answerable to the UK Parliament. However, consistently with the principles established in the 17th century, the exercise of those powers must be compatible with legislation and the common law. Otherwise, ministers would be changing (or infringing) the law, which, as just explained, they cannot do’: </a:t>
            </a:r>
            <a:r>
              <a:rPr lang="en-US" i="1"/>
              <a:t>Miller</a:t>
            </a:r>
            <a:r>
              <a:rPr lang="en-US"/>
              <a:t>, [45].</a:t>
            </a:r>
          </a:p>
          <a:p>
            <a:endParaRPr lang="en-GB" dirty="0"/>
          </a:p>
        </p:txBody>
      </p:sp>
    </p:spTree>
    <p:extLst>
      <p:ext uri="{BB962C8B-B14F-4D97-AF65-F5344CB8AC3E}">
        <p14:creationId xmlns:p14="http://schemas.microsoft.com/office/powerpoint/2010/main" val="212191472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364</TotalTime>
  <Words>1877</Words>
  <Application>Microsoft Office PowerPoint</Application>
  <PresentationFormat>Widescreen</PresentationFormat>
  <Paragraphs>150</Paragraphs>
  <Slides>24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inherit</vt:lpstr>
      <vt:lpstr>Times New Roman</vt:lpstr>
      <vt:lpstr>Office Theme</vt:lpstr>
      <vt:lpstr>PUBLIC LAW: Lecture 2</vt:lpstr>
      <vt:lpstr>Lecture 2</vt:lpstr>
      <vt:lpstr>Sources of the UK Constitution</vt:lpstr>
      <vt:lpstr>Miller No 1</vt:lpstr>
      <vt:lpstr>The Crown (not the one on Netflix)</vt:lpstr>
      <vt:lpstr>1215 Magna Carta</vt:lpstr>
      <vt:lpstr>1688 Glorious Revolution and 1689 Bill of Rights</vt:lpstr>
      <vt:lpstr>What does the Crown mean within the modern system?</vt:lpstr>
      <vt:lpstr>Ministers on the behalf of the Crown</vt:lpstr>
      <vt:lpstr>Three Constitutional Principles    </vt:lpstr>
      <vt:lpstr>The Separation of Powers</vt:lpstr>
      <vt:lpstr>The Value of the Separation of Powers</vt:lpstr>
      <vt:lpstr>Three Branches of State</vt:lpstr>
      <vt:lpstr>Degrees of Separation </vt:lpstr>
      <vt:lpstr>Separation of powers in the UK</vt:lpstr>
      <vt:lpstr>Executive and Legislature </vt:lpstr>
      <vt:lpstr>Executive and Legislature</vt:lpstr>
      <vt:lpstr>Executive and Judiciary </vt:lpstr>
      <vt:lpstr>Executive and Judiciary </vt:lpstr>
      <vt:lpstr>Legislature and Judiciary</vt:lpstr>
      <vt:lpstr>Legislature and Judiciary</vt:lpstr>
      <vt:lpstr>THE CONSTITUTIONAL REFORM ACT 2005</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LAW: Lecture 1</dc:title>
  <dc:creator>Canga, Pinar</dc:creator>
  <cp:lastModifiedBy>Canga, Pinar</cp:lastModifiedBy>
  <cp:revision>100</cp:revision>
  <dcterms:created xsi:type="dcterms:W3CDTF">2022-09-01T13:16:57Z</dcterms:created>
  <dcterms:modified xsi:type="dcterms:W3CDTF">2022-10-06T12:56:08Z</dcterms:modified>
</cp:coreProperties>
</file>